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60" r:id="rId4"/>
    <p:sldId id="259" r:id="rId5"/>
    <p:sldId id="266" r:id="rId6"/>
    <p:sldId id="294" r:id="rId7"/>
    <p:sldId id="295" r:id="rId8"/>
    <p:sldId id="297" r:id="rId9"/>
    <p:sldId id="267" r:id="rId10"/>
    <p:sldId id="268" r:id="rId11"/>
    <p:sldId id="269" r:id="rId12"/>
    <p:sldId id="270" r:id="rId13"/>
    <p:sldId id="271" r:id="rId14"/>
    <p:sldId id="272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61" r:id="rId26"/>
    <p:sldId id="287" r:id="rId27"/>
    <p:sldId id="288" r:id="rId28"/>
    <p:sldId id="289" r:id="rId29"/>
    <p:sldId id="291" r:id="rId30"/>
    <p:sldId id="302" r:id="rId31"/>
    <p:sldId id="290" r:id="rId32"/>
    <p:sldId id="292" r:id="rId33"/>
    <p:sldId id="293" r:id="rId34"/>
    <p:sldId id="262" r:id="rId35"/>
    <p:sldId id="299" r:id="rId36"/>
    <p:sldId id="300" r:id="rId37"/>
    <p:sldId id="264" r:id="rId38"/>
    <p:sldId id="263" r:id="rId39"/>
    <p:sldId id="265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500" autoAdjust="0"/>
  </p:normalViewPr>
  <p:slideViewPr>
    <p:cSldViewPr>
      <p:cViewPr varScale="1">
        <p:scale>
          <a:sx n="59" d="100"/>
          <a:sy n="59" d="100"/>
        </p:scale>
        <p:origin x="-18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udiovisual\Documents\Estat&#237;sticas%20Webmedi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udiovisual\Documents\Estat&#237;sticas%20Webmedi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udiovisual\Documents\Estat&#237;sticas%20Webmedi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udiovisual\Documents\Estat&#237;sticas%20Webmed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lineChart>
        <c:grouping val="standard"/>
        <c:ser>
          <c:idx val="0"/>
          <c:order val="0"/>
          <c:tx>
            <c:strRef>
              <c:f>Plan1!$C$3</c:f>
              <c:strCache>
                <c:ptCount val="1"/>
                <c:pt idx="0">
                  <c:v>Artigos Submetidos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6"/>
              <c:layout>
                <c:manualLayout>
                  <c:x val="-2.5637267916638826E-2"/>
                  <c:y val="-3.0575537547642948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2.4229400375911671E-2"/>
                  <c:y val="2.4460430038114288E-2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-2.4229400375911751E-2"/>
                  <c:y val="2.2422060868271494E-2"/>
                </c:manualLayout>
              </c:layout>
              <c:dLblPos val="r"/>
              <c:showVal val="1"/>
            </c:dLbl>
            <c:dLbl>
              <c:idx val="10"/>
              <c:layout>
                <c:manualLayout>
                  <c:x val="-5.9468324920308936E-2"/>
                  <c:y val="-4.0767383396857239E-3"/>
                </c:manualLayout>
              </c:layout>
              <c:dLblPos val="r"/>
              <c:showVal val="1"/>
            </c:dLbl>
            <c:dLbl>
              <c:idx val="12"/>
              <c:layout>
                <c:manualLayout>
                  <c:x val="-3.6942444268676641E-2"/>
                  <c:y val="4.2805752566699946E-2"/>
                </c:manualLayout>
              </c:layout>
              <c:dLblPos val="r"/>
              <c:showVal val="1"/>
            </c:dLbl>
            <c:dLbl>
              <c:idx val="13"/>
              <c:layout>
                <c:manualLayout>
                  <c:x val="-2.4271636402133642E-2"/>
                  <c:y val="-2.4460430038114288E-2"/>
                </c:manualLayout>
              </c:layout>
              <c:dLblPos val="r"/>
              <c:showVal val="1"/>
            </c:dLbl>
            <c:dLbl>
              <c:idx val="14"/>
              <c:layout>
                <c:manualLayout>
                  <c:x val="-4.6797517053765773E-2"/>
                  <c:y val="3.0575537547642948E-2"/>
                </c:manualLayout>
              </c:layout>
              <c:dLblPos val="r"/>
              <c:showVal val="1"/>
            </c:dLbl>
            <c:dLbl>
              <c:idx val="15"/>
              <c:layout>
                <c:manualLayout>
                  <c:x val="-2.8495239024314653E-2"/>
                  <c:y val="2.4460430038114288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500" baseline="0"/>
                </a:pPr>
                <a:endParaRPr lang="pt-BR"/>
              </a:p>
            </c:txPr>
            <c:dLblPos val="l"/>
            <c:showVal val="1"/>
          </c:dLbls>
          <c:cat>
            <c:numRef>
              <c:f>Plan1!$B$4:$B$21</c:f>
              <c:numCache>
                <c:formatCode>Geral</c:formatCode>
                <c:ptCount val="1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</c:numCache>
            </c:numRef>
          </c:cat>
          <c:val>
            <c:numRef>
              <c:f>Plan1!$C$4:$C$21</c:f>
              <c:numCache>
                <c:formatCode>Geral</c:formatCode>
                <c:ptCount val="18"/>
                <c:pt idx="0">
                  <c:v>0</c:v>
                </c:pt>
                <c:pt idx="1">
                  <c:v>40</c:v>
                </c:pt>
                <c:pt idx="2">
                  <c:v>53</c:v>
                </c:pt>
                <c:pt idx="3">
                  <c:v>66</c:v>
                </c:pt>
                <c:pt idx="4">
                  <c:v>37</c:v>
                </c:pt>
                <c:pt idx="5">
                  <c:v>52</c:v>
                </c:pt>
                <c:pt idx="6">
                  <c:v>55</c:v>
                </c:pt>
                <c:pt idx="7">
                  <c:v>41</c:v>
                </c:pt>
                <c:pt idx="8">
                  <c:v>80</c:v>
                </c:pt>
                <c:pt idx="9">
                  <c:v>79</c:v>
                </c:pt>
                <c:pt idx="10">
                  <c:v>100</c:v>
                </c:pt>
                <c:pt idx="11">
                  <c:v>120</c:v>
                </c:pt>
                <c:pt idx="12">
                  <c:v>115</c:v>
                </c:pt>
                <c:pt idx="13">
                  <c:v>120</c:v>
                </c:pt>
                <c:pt idx="14">
                  <c:v>107</c:v>
                </c:pt>
                <c:pt idx="15">
                  <c:v>104</c:v>
                </c:pt>
                <c:pt idx="16">
                  <c:v>133</c:v>
                </c:pt>
                <c:pt idx="17">
                  <c:v>108</c:v>
                </c:pt>
              </c:numCache>
            </c:numRef>
          </c:val>
        </c:ser>
        <c:ser>
          <c:idx val="1"/>
          <c:order val="1"/>
          <c:tx>
            <c:strRef>
              <c:f>Plan1!$D$3</c:f>
              <c:strCache>
                <c:ptCount val="1"/>
                <c:pt idx="0">
                  <c:v>Artigos Aceitos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1"/>
              <c:layout>
                <c:manualLayout>
                  <c:x val="-2.6974742080329555E-2"/>
                  <c:y val="2.6498799207957151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10534174875994E-2"/>
                  <c:y val="-2.2422060868271494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3.5421947324691498E-2"/>
                  <c:y val="-2.0383691698428581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2.9790477161783402E-2"/>
                  <c:y val="2.4460430038114288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2.7045135457365897E-2"/>
                  <c:y val="-3.46522758873287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3.5492340701727874E-2"/>
                  <c:y val="2.4460430038114288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2.1413665294457672E-2"/>
                  <c:y val="2.4460430038114288E-2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-4.2531678405362754E-2"/>
                  <c:y val="-2.6498799207957151E-2"/>
                </c:manualLayout>
              </c:layout>
              <c:dLblPos val="r"/>
              <c:showVal val="1"/>
            </c:dLbl>
            <c:dLbl>
              <c:idx val="10"/>
              <c:layout>
                <c:manualLayout>
                  <c:x val="-4.3939545946089759E-2"/>
                  <c:y val="-2.6498799207957151E-2"/>
                </c:manualLayout>
              </c:layout>
              <c:dLblPos val="r"/>
              <c:showVal val="1"/>
            </c:dLbl>
            <c:dLbl>
              <c:idx val="11"/>
              <c:layout>
                <c:manualLayout>
                  <c:x val="-4.5347413486816909E-2"/>
                  <c:y val="-1.6306953358742896E-2"/>
                </c:manualLayout>
              </c:layout>
              <c:dLblPos val="r"/>
              <c:showVal val="1"/>
            </c:dLbl>
            <c:dLbl>
              <c:idx val="12"/>
              <c:layout>
                <c:manualLayout>
                  <c:x val="-2.9860870538819837E-2"/>
                  <c:y val="-2.4460430038114288E-2"/>
                </c:manualLayout>
              </c:layout>
              <c:dLblPos val="r"/>
              <c:showVal val="1"/>
            </c:dLbl>
            <c:dLbl>
              <c:idx val="13"/>
              <c:layout>
                <c:manualLayout>
                  <c:x val="-3.971594332390882E-2"/>
                  <c:y val="2.4460430038114288E-2"/>
                </c:manualLayout>
              </c:layout>
              <c:dLblPos val="r"/>
              <c:showVal val="1"/>
            </c:dLbl>
            <c:dLbl>
              <c:idx val="14"/>
              <c:layout>
                <c:manualLayout>
                  <c:x val="-3.4084473161000842E-2"/>
                  <c:y val="3.0575537547642948E-2"/>
                </c:manualLayout>
              </c:layout>
              <c:dLblPos val="r"/>
              <c:showVal val="1"/>
            </c:dLbl>
            <c:dLbl>
              <c:idx val="15"/>
              <c:layout>
                <c:manualLayout>
                  <c:x val="-4.1123810864635783E-2"/>
                  <c:y val="-2.4460430038114288E-2"/>
                </c:manualLayout>
              </c:layout>
              <c:dLblPos val="r"/>
              <c:showVal val="1"/>
            </c:dLbl>
            <c:dLbl>
              <c:idx val="16"/>
              <c:layout>
                <c:manualLayout>
                  <c:x val="-3.971594332390882E-2"/>
                  <c:y val="-2.6498799207957151E-2"/>
                </c:manualLayout>
              </c:layout>
              <c:dLblPos val="r"/>
              <c:showVal val="1"/>
            </c:dLbl>
            <c:dLbl>
              <c:idx val="17"/>
              <c:layout>
                <c:manualLayout>
                  <c:x val="-4.2531678405362754E-2"/>
                  <c:y val="-1.6306953358742896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500" baseline="0"/>
                </a:pPr>
                <a:endParaRPr lang="pt-BR"/>
              </a:p>
            </c:txPr>
            <c:dLblPos val="l"/>
            <c:showVal val="1"/>
          </c:dLbls>
          <c:cat>
            <c:numRef>
              <c:f>Plan1!$B$4:$B$21</c:f>
              <c:numCache>
                <c:formatCode>Geral</c:formatCode>
                <c:ptCount val="1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</c:numCache>
            </c:numRef>
          </c:cat>
          <c:val>
            <c:numRef>
              <c:f>Plan1!$D$4:$D$21</c:f>
              <c:numCache>
                <c:formatCode>Geral</c:formatCode>
                <c:ptCount val="18"/>
                <c:pt idx="0">
                  <c:v>15</c:v>
                </c:pt>
                <c:pt idx="1">
                  <c:v>14</c:v>
                </c:pt>
                <c:pt idx="2">
                  <c:v>18</c:v>
                </c:pt>
                <c:pt idx="3">
                  <c:v>22</c:v>
                </c:pt>
                <c:pt idx="4">
                  <c:v>17</c:v>
                </c:pt>
                <c:pt idx="5">
                  <c:v>22</c:v>
                </c:pt>
                <c:pt idx="6">
                  <c:v>13</c:v>
                </c:pt>
                <c:pt idx="7">
                  <c:v>14</c:v>
                </c:pt>
                <c:pt idx="8">
                  <c:v>26</c:v>
                </c:pt>
                <c:pt idx="9">
                  <c:v>26</c:v>
                </c:pt>
                <c:pt idx="10">
                  <c:v>31</c:v>
                </c:pt>
                <c:pt idx="11">
                  <c:v>33</c:v>
                </c:pt>
                <c:pt idx="12">
                  <c:v>38</c:v>
                </c:pt>
                <c:pt idx="13">
                  <c:v>32</c:v>
                </c:pt>
                <c:pt idx="14">
                  <c:v>30</c:v>
                </c:pt>
                <c:pt idx="15">
                  <c:v>32</c:v>
                </c:pt>
                <c:pt idx="16">
                  <c:v>33</c:v>
                </c:pt>
                <c:pt idx="17">
                  <c:v>33</c:v>
                </c:pt>
              </c:numCache>
            </c:numRef>
          </c:val>
        </c:ser>
        <c:dLbls>
          <c:showVal val="1"/>
        </c:dLbls>
        <c:marker val="1"/>
        <c:axId val="54452224"/>
        <c:axId val="54453760"/>
      </c:lineChart>
      <c:catAx>
        <c:axId val="54452224"/>
        <c:scaling>
          <c:orientation val="minMax"/>
        </c:scaling>
        <c:axPos val="b"/>
        <c:numFmt formatCode="Geral" sourceLinked="1"/>
        <c:tickLblPos val="nextTo"/>
        <c:txPr>
          <a:bodyPr/>
          <a:lstStyle/>
          <a:p>
            <a:pPr>
              <a:defRPr sz="1200" b="1" i="0" baseline="0">
                <a:latin typeface="Candara" pitchFamily="34" charset="0"/>
              </a:defRPr>
            </a:pPr>
            <a:endParaRPr lang="pt-BR"/>
          </a:p>
        </c:txPr>
        <c:crossAx val="54453760"/>
        <c:crosses val="autoZero"/>
        <c:auto val="1"/>
        <c:lblAlgn val="ctr"/>
        <c:lblOffset val="100"/>
      </c:catAx>
      <c:valAx>
        <c:axId val="54453760"/>
        <c:scaling>
          <c:orientation val="minMax"/>
        </c:scaling>
        <c:axPos val="l"/>
        <c:majorGridlines/>
        <c:numFmt formatCode="Geral" sourceLinked="1"/>
        <c:tickLblPos val="nextTo"/>
        <c:txPr>
          <a:bodyPr/>
          <a:lstStyle/>
          <a:p>
            <a:pPr>
              <a:defRPr sz="1200" b="1" i="0" baseline="0">
                <a:latin typeface="Candara" pitchFamily="34" charset="0"/>
              </a:defRPr>
            </a:pPr>
            <a:endParaRPr lang="pt-BR"/>
          </a:p>
        </c:txPr>
        <c:crossAx val="54452224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lineChart>
        <c:grouping val="standard"/>
        <c:ser>
          <c:idx val="0"/>
          <c:order val="0"/>
          <c:tx>
            <c:strRef>
              <c:f>Plan1!$E$3</c:f>
              <c:strCache>
                <c:ptCount val="1"/>
                <c:pt idx="0">
                  <c:v> Taxa de Aceitação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3"/>
              <c:layout>
                <c:manualLayout>
                  <c:x val="-3.4404735312588162E-2"/>
                  <c:y val="2.7426337430990412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1.6102457283137205E-2"/>
                  <c:y val="-2.1494522645238198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3.4404735312588162E-2"/>
                  <c:y val="2.13112299214618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3.2996867771861255E-2"/>
                  <c:y val="2.9464706600833231E-2"/>
                </c:manualLayout>
              </c:layout>
              <c:dLblPos val="r"/>
              <c:showVal val="1"/>
            </c:dLbl>
            <c:dLbl>
              <c:idx val="11"/>
              <c:layout>
                <c:manualLayout>
                  <c:x val="-3.2996867771861255E-2"/>
                  <c:y val="2.3349599091304647E-2"/>
                </c:manualLayout>
              </c:layout>
              <c:dLblPos val="r"/>
              <c:showVal val="1"/>
            </c:dLbl>
            <c:dLbl>
              <c:idx val="13"/>
              <c:layout>
                <c:manualLayout>
                  <c:x val="-3.4404735312588058E-2"/>
                  <c:y val="2.5387968261147541E-2"/>
                </c:manualLayout>
              </c:layout>
              <c:dLblPos val="r"/>
              <c:showVal val="1"/>
            </c:dLbl>
            <c:dLbl>
              <c:idx val="14"/>
              <c:layout>
                <c:manualLayout>
                  <c:x val="-1.3286722201683155E-2"/>
                  <c:y val="2.5387968261147541E-2"/>
                </c:manualLayout>
              </c:layout>
              <c:dLblPos val="r"/>
              <c:showVal val="1"/>
            </c:dLbl>
            <c:dLbl>
              <c:idx val="16"/>
              <c:layout>
                <c:manualLayout>
                  <c:x val="-3.2996867771861255E-2"/>
                  <c:y val="2.7426337430990412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t"/>
            <c:showVal val="1"/>
          </c:dLbls>
          <c:cat>
            <c:numRef>
              <c:f>Plan1!$B$4:$B$21</c:f>
              <c:numCache>
                <c:formatCode>Geral</c:formatCode>
                <c:ptCount val="1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</c:numCache>
            </c:numRef>
          </c:cat>
          <c:val>
            <c:numRef>
              <c:f>Plan1!$E$4:$E$21</c:f>
              <c:numCache>
                <c:formatCode>#.000</c:formatCode>
                <c:ptCount val="18"/>
                <c:pt idx="0">
                  <c:v>0</c:v>
                </c:pt>
                <c:pt idx="1">
                  <c:v>35</c:v>
                </c:pt>
                <c:pt idx="2">
                  <c:v>33.962264150943305</c:v>
                </c:pt>
                <c:pt idx="3">
                  <c:v>33.333333333333329</c:v>
                </c:pt>
                <c:pt idx="4">
                  <c:v>45.945945945946008</c:v>
                </c:pt>
                <c:pt idx="5">
                  <c:v>42.307692307692164</c:v>
                </c:pt>
                <c:pt idx="6">
                  <c:v>23.636363636363626</c:v>
                </c:pt>
                <c:pt idx="7">
                  <c:v>34.146341463414494</c:v>
                </c:pt>
                <c:pt idx="8">
                  <c:v>32.5</c:v>
                </c:pt>
                <c:pt idx="9">
                  <c:v>32.911392405063175</c:v>
                </c:pt>
                <c:pt idx="10">
                  <c:v>31</c:v>
                </c:pt>
                <c:pt idx="11">
                  <c:v>27.500000000000004</c:v>
                </c:pt>
                <c:pt idx="12">
                  <c:v>33.043478260869556</c:v>
                </c:pt>
                <c:pt idx="13">
                  <c:v>26.666666666666668</c:v>
                </c:pt>
                <c:pt idx="14">
                  <c:v>28.037383177570092</c:v>
                </c:pt>
                <c:pt idx="15">
                  <c:v>30.76923076923077</c:v>
                </c:pt>
                <c:pt idx="16">
                  <c:v>24.81203007518792</c:v>
                </c:pt>
                <c:pt idx="17">
                  <c:v>30.555555555555557</c:v>
                </c:pt>
              </c:numCache>
            </c:numRef>
          </c:val>
        </c:ser>
        <c:marker val="1"/>
        <c:axId val="56390784"/>
        <c:axId val="56392320"/>
      </c:lineChart>
      <c:catAx>
        <c:axId val="56390784"/>
        <c:scaling>
          <c:orientation val="minMax"/>
        </c:scaling>
        <c:axPos val="b"/>
        <c:numFmt formatCode="Geral" sourceLinked="1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56392320"/>
        <c:crosses val="autoZero"/>
        <c:auto val="1"/>
        <c:lblAlgn val="ctr"/>
        <c:lblOffset val="100"/>
      </c:catAx>
      <c:valAx>
        <c:axId val="56392320"/>
        <c:scaling>
          <c:orientation val="minMax"/>
        </c:scaling>
        <c:axPos val="l"/>
        <c:majorGridlines/>
        <c:numFmt formatCode="#.000" sourceLinked="1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56390784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lineChart>
        <c:grouping val="standard"/>
        <c:ser>
          <c:idx val="0"/>
          <c:order val="0"/>
          <c:tx>
            <c:strRef>
              <c:f>Plan1!$F$3</c:f>
              <c:strCache>
                <c:ptCount val="1"/>
                <c:pt idx="0">
                  <c:v>Comitê de Programa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1"/>
              <c:layout>
                <c:manualLayout>
                  <c:x val="-8.8019435223404745E-5"/>
                  <c:y val="6.1406272495289713E-3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1.4958648048080369E-2"/>
                  <c:y val="2.0409211438429074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2.7629455914623412E-2"/>
                  <c:y val="2.4485949778114819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1.2142912966626318E-2"/>
                  <c:y val="2.6524318947957551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6.5114428037182882E-3"/>
                  <c:y val="1.2255734759057543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7.9193103444453461E-3"/>
                  <c:y val="1.8370842268586141E-2"/>
                </c:manualLayout>
              </c:layout>
              <c:dLblPos val="r"/>
              <c:showVal val="1"/>
            </c:dLbl>
            <c:dLbl>
              <c:idx val="11"/>
              <c:layout>
                <c:manualLayout>
                  <c:x val="-2.1997985751715406E-2"/>
                  <c:y val="2.8562688117800387E-2"/>
                </c:manualLayout>
              </c:layout>
              <c:dLblPos val="r"/>
              <c:showVal val="1"/>
            </c:dLbl>
            <c:dLbl>
              <c:idx val="13"/>
              <c:layout>
                <c:manualLayout>
                  <c:x val="-2.4813720833169392E-2"/>
                  <c:y val="2.4485949778114819E-2"/>
                </c:manualLayout>
              </c:layout>
              <c:dLblPos val="r"/>
              <c:showVal val="1"/>
            </c:dLbl>
            <c:dLbl>
              <c:idx val="15"/>
              <c:layout>
                <c:manualLayout>
                  <c:x val="-2.4813720833169392E-2"/>
                  <c:y val="2.8562688117800387E-2"/>
                </c:manualLayout>
              </c:layout>
              <c:dLblPos val="r"/>
              <c:showVal val="1"/>
            </c:dLbl>
            <c:dLbl>
              <c:idx val="16"/>
              <c:layout>
                <c:manualLayout>
                  <c:x val="-1.495864804808034E-2"/>
                  <c:y val="2.6524318947957551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dLblPos val="t"/>
            <c:showVal val="1"/>
          </c:dLbls>
          <c:cat>
            <c:numRef>
              <c:f>Plan1!$B$4:$B$21</c:f>
              <c:numCache>
                <c:formatCode>Geral</c:formatCode>
                <c:ptCount val="1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</c:numCache>
            </c:numRef>
          </c:cat>
          <c:val>
            <c:numRef>
              <c:f>Plan1!$F$4:$F$21</c:f>
              <c:numCache>
                <c:formatCode>Geral</c:formatCode>
                <c:ptCount val="18"/>
                <c:pt idx="0">
                  <c:v>0</c:v>
                </c:pt>
                <c:pt idx="1">
                  <c:v>7</c:v>
                </c:pt>
                <c:pt idx="2">
                  <c:v>17</c:v>
                </c:pt>
                <c:pt idx="3">
                  <c:v>19</c:v>
                </c:pt>
                <c:pt idx="4">
                  <c:v>26</c:v>
                </c:pt>
                <c:pt idx="5">
                  <c:v>17</c:v>
                </c:pt>
                <c:pt idx="6">
                  <c:v>18</c:v>
                </c:pt>
                <c:pt idx="7">
                  <c:v>30</c:v>
                </c:pt>
                <c:pt idx="8">
                  <c:v>38</c:v>
                </c:pt>
                <c:pt idx="9">
                  <c:v>59</c:v>
                </c:pt>
                <c:pt idx="10">
                  <c:v>51</c:v>
                </c:pt>
                <c:pt idx="11">
                  <c:v>40</c:v>
                </c:pt>
                <c:pt idx="12">
                  <c:v>70</c:v>
                </c:pt>
                <c:pt idx="13">
                  <c:v>48</c:v>
                </c:pt>
                <c:pt idx="14">
                  <c:v>63</c:v>
                </c:pt>
                <c:pt idx="15">
                  <c:v>48</c:v>
                </c:pt>
                <c:pt idx="16">
                  <c:v>48</c:v>
                </c:pt>
                <c:pt idx="17">
                  <c:v>67</c:v>
                </c:pt>
              </c:numCache>
            </c:numRef>
          </c:val>
        </c:ser>
        <c:marker val="1"/>
        <c:axId val="56420608"/>
        <c:axId val="58621952"/>
      </c:lineChart>
      <c:catAx>
        <c:axId val="56420608"/>
        <c:scaling>
          <c:orientation val="minMax"/>
        </c:scaling>
        <c:axPos val="b"/>
        <c:numFmt formatCode="Geral" sourceLinked="1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58621952"/>
        <c:crosses val="autoZero"/>
        <c:auto val="1"/>
        <c:lblAlgn val="ctr"/>
        <c:lblOffset val="100"/>
      </c:catAx>
      <c:valAx>
        <c:axId val="58621952"/>
        <c:scaling>
          <c:orientation val="minMax"/>
        </c:scaling>
        <c:axPos val="l"/>
        <c:majorGridlines/>
        <c:numFmt formatCode="Geral" sourceLinked="1"/>
        <c:tickLblPos val="nextTo"/>
        <c:crossAx val="56420608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Plan1!$G$3</c:f>
              <c:strCache>
                <c:ptCount val="1"/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2.6749483273813046E-2"/>
                  <c:y val="-2.0383691698428581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2.8157350814540079E-2"/>
                  <c:y val="1.6306953358742861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2.1118013110905044E-2"/>
                  <c:y val="-2.8537168377800012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2.6749483273813081E-2"/>
                  <c:y val="2.8537168377800012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3.6604556058902074E-2"/>
                  <c:y val="-2.8537168377800012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1.6894410488724039E-2"/>
                  <c:y val="-2.4460430038114288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2.6749483273813081E-2"/>
                  <c:y val="2.0383691698428581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2.3933748192359092E-2"/>
                  <c:y val="-3.2613906717485826E-2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-2.8157350814540058E-2"/>
                  <c:y val="1.4268584188900021E-2"/>
                </c:manualLayout>
              </c:layout>
              <c:dLblPos val="r"/>
              <c:showVal val="1"/>
            </c:dLbl>
            <c:dLbl>
              <c:idx val="10"/>
              <c:layout>
                <c:manualLayout>
                  <c:x val="-5.631470162908026E-3"/>
                  <c:y val="1.6306953358742861E-2"/>
                </c:manualLayout>
              </c:layout>
              <c:dLblPos val="r"/>
              <c:showVal val="1"/>
            </c:dLbl>
            <c:dLbl>
              <c:idx val="11"/>
              <c:layout>
                <c:manualLayout>
                  <c:x val="-2.956521835526708E-2"/>
                  <c:y val="-2.2422060868271441E-2"/>
                </c:manualLayout>
              </c:layout>
              <c:dLblPos val="r"/>
              <c:showVal val="1"/>
            </c:dLbl>
            <c:dLbl>
              <c:idx val="12"/>
              <c:layout>
                <c:manualLayout>
                  <c:x val="-3.0973085895994082E-2"/>
                  <c:y val="3.0575537547642882E-2"/>
                </c:manualLayout>
              </c:layout>
              <c:dLblPos val="r"/>
              <c:showVal val="1"/>
            </c:dLbl>
            <c:dLbl>
              <c:idx val="13"/>
              <c:layout>
                <c:manualLayout>
                  <c:x val="-3.2380953436721149E-2"/>
                  <c:y val="-2.2422060868271441E-2"/>
                </c:manualLayout>
              </c:layout>
              <c:dLblPos val="r"/>
              <c:showVal val="1"/>
            </c:dLbl>
            <c:dLbl>
              <c:idx val="14"/>
              <c:layout>
                <c:manualLayout>
                  <c:x val="-2.5341615733085951E-2"/>
                  <c:y val="3.4652275887328665E-2"/>
                </c:manualLayout>
              </c:layout>
              <c:dLblPos val="r"/>
              <c:showVal val="1"/>
            </c:dLbl>
            <c:dLbl>
              <c:idx val="15"/>
              <c:layout>
                <c:manualLayout>
                  <c:x val="-7.0393377036350388E-3"/>
                  <c:y val="3.0575537547642993E-2"/>
                </c:manualLayout>
              </c:layout>
              <c:dLblPos val="r"/>
              <c:showVal val="1"/>
            </c:dLbl>
            <c:dLbl>
              <c:idx val="17"/>
              <c:layout>
                <c:manualLayout>
                  <c:x val="-8.4472052443620178E-3"/>
                  <c:y val="2.4460430038114288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dLblPos val="r"/>
            <c:showVal val="1"/>
          </c:dLbls>
          <c:cat>
            <c:numRef>
              <c:f>Plan1!$B$4:$B$21</c:f>
              <c:numCache>
                <c:formatCode>Geral</c:formatCode>
                <c:ptCount val="1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</c:numCache>
            </c:numRef>
          </c:cat>
          <c:val>
            <c:numRef>
              <c:f>Plan1!$G$4:$G$21</c:f>
              <c:numCache>
                <c:formatCode>#.000</c:formatCode>
                <c:ptCount val="18"/>
                <c:pt idx="0">
                  <c:v>0</c:v>
                </c:pt>
                <c:pt idx="1">
                  <c:v>5.7142857142857055</c:v>
                </c:pt>
                <c:pt idx="2">
                  <c:v>3.1176470588235294</c:v>
                </c:pt>
                <c:pt idx="3">
                  <c:v>3.4736842105263213</c:v>
                </c:pt>
                <c:pt idx="4">
                  <c:v>1.4230769230769231</c:v>
                </c:pt>
                <c:pt idx="5">
                  <c:v>3.0588235294117627</c:v>
                </c:pt>
                <c:pt idx="6">
                  <c:v>3.0555555555555554</c:v>
                </c:pt>
                <c:pt idx="7">
                  <c:v>1.3666666666666667</c:v>
                </c:pt>
                <c:pt idx="8">
                  <c:v>2.1052631578947372</c:v>
                </c:pt>
                <c:pt idx="9">
                  <c:v>1.3389830508474576</c:v>
                </c:pt>
                <c:pt idx="10">
                  <c:v>1.9607843137254899</c:v>
                </c:pt>
                <c:pt idx="11">
                  <c:v>3</c:v>
                </c:pt>
                <c:pt idx="12">
                  <c:v>1.6428571428571441</c:v>
                </c:pt>
                <c:pt idx="13">
                  <c:v>2.5</c:v>
                </c:pt>
                <c:pt idx="14">
                  <c:v>1.6984126984126984</c:v>
                </c:pt>
                <c:pt idx="15">
                  <c:v>2.1666666666666665</c:v>
                </c:pt>
                <c:pt idx="16">
                  <c:v>2.7708333333333335</c:v>
                </c:pt>
                <c:pt idx="17">
                  <c:v>1.6119402985074589</c:v>
                </c:pt>
              </c:numCache>
            </c:numRef>
          </c:val>
        </c:ser>
        <c:marker val="1"/>
        <c:axId val="58637696"/>
        <c:axId val="58651776"/>
      </c:lineChart>
      <c:catAx>
        <c:axId val="58637696"/>
        <c:scaling>
          <c:orientation val="minMax"/>
        </c:scaling>
        <c:axPos val="b"/>
        <c:numFmt formatCode="Geral" sourceLinked="1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58651776"/>
        <c:crosses val="autoZero"/>
        <c:auto val="1"/>
        <c:lblAlgn val="ctr"/>
        <c:lblOffset val="100"/>
      </c:catAx>
      <c:valAx>
        <c:axId val="58651776"/>
        <c:scaling>
          <c:orientation val="minMax"/>
        </c:scaling>
        <c:axPos val="l"/>
        <c:majorGridlines/>
        <c:numFmt formatCode="#.000" sourceLinked="1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58637696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0F6F3-CB4D-4431-A18E-5B0BFE47E3A5}" type="datetimeFigureOut">
              <a:rPr lang="pt-BR" smtClean="0"/>
              <a:pPr/>
              <a:t>13/03/2013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E38F2-E8D7-4B25-A7AD-B55021B42F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E38F2-E8D7-4B25-A7AD-B55021B42F0D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E38F2-E8D7-4B25-A7AD-B55021B42F0D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8 </a:t>
            </a:r>
            <a:r>
              <a:rPr lang="pt-BR" dirty="0" err="1" smtClean="0"/>
              <a:t>papers</a:t>
            </a:r>
            <a:r>
              <a:rPr lang="pt-BR" dirty="0" smtClean="0"/>
              <a:t> </a:t>
            </a:r>
            <a:r>
              <a:rPr lang="pt-BR" dirty="0" err="1" smtClean="0"/>
              <a:t>wtd</a:t>
            </a:r>
            <a:endParaRPr lang="pt-BR" dirty="0" smtClean="0"/>
          </a:p>
          <a:p>
            <a:r>
              <a:rPr lang="pt-BR" dirty="0" smtClean="0"/>
              <a:t>14 short </a:t>
            </a:r>
            <a:r>
              <a:rPr lang="pt-BR" dirty="0" err="1" smtClean="0"/>
              <a:t>papers</a:t>
            </a:r>
            <a:r>
              <a:rPr lang="pt-BR" dirty="0" smtClean="0"/>
              <a:t> – </a:t>
            </a:r>
            <a:r>
              <a:rPr lang="pt-BR" dirty="0" err="1" smtClean="0"/>
              <a:t>ongoin</a:t>
            </a:r>
            <a:r>
              <a:rPr lang="pt-BR" baseline="0" dirty="0" err="1" smtClean="0"/>
              <a:t>g</a:t>
            </a:r>
            <a:r>
              <a:rPr lang="pt-BR" baseline="0" dirty="0" smtClean="0"/>
              <a:t> work </a:t>
            </a:r>
            <a:r>
              <a:rPr lang="pt-BR" baseline="0" dirty="0" err="1" smtClean="0"/>
              <a:t>work</a:t>
            </a:r>
            <a:r>
              <a:rPr lang="pt-BR" baseline="0" dirty="0" smtClean="0"/>
              <a:t> in </a:t>
            </a:r>
            <a:r>
              <a:rPr lang="pt-BR" baseline="0" dirty="0" err="1" smtClean="0"/>
              <a:t>progress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they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were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present</a:t>
            </a:r>
            <a:r>
              <a:rPr lang="pt-BR" baseline="0" dirty="0" smtClean="0"/>
              <a:t> as </a:t>
            </a:r>
            <a:r>
              <a:rPr lang="pt-BR" baseline="0" dirty="0" err="1" smtClean="0"/>
              <a:t>posters</a:t>
            </a:r>
            <a:r>
              <a:rPr lang="pt-BR" baseline="0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E38F2-E8D7-4B25-A7AD-B55021B42F0D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12 </a:t>
            </a:r>
            <a:r>
              <a:rPr lang="pt-BR" dirty="0" err="1" smtClean="0"/>
              <a:t>tools</a:t>
            </a:r>
            <a:r>
              <a:rPr lang="pt-BR" dirty="0" smtClean="0"/>
              <a:t> </a:t>
            </a:r>
            <a:r>
              <a:rPr lang="pt-BR" dirty="0" err="1" smtClean="0"/>
              <a:t>were</a:t>
            </a:r>
            <a:r>
              <a:rPr lang="pt-BR" dirty="0" smtClean="0"/>
              <a:t> </a:t>
            </a:r>
            <a:r>
              <a:rPr lang="pt-BR" dirty="0" err="1" smtClean="0"/>
              <a:t>present</a:t>
            </a:r>
            <a:endParaRPr lang="pt-BR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E38F2-E8D7-4B25-A7AD-B55021B42F0D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Artigos</a:t>
            </a:r>
            <a:r>
              <a:rPr lang="pt-BR" baseline="0" dirty="0" smtClean="0"/>
              <a:t> com formatos diferentes. 16 e 8 páginas</a:t>
            </a:r>
          </a:p>
          <a:p>
            <a:r>
              <a:rPr lang="pt-BR" baseline="0" dirty="0" err="1" smtClean="0"/>
              <a:t>Name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changed</a:t>
            </a:r>
            <a:r>
              <a:rPr lang="pt-BR" baseline="0" dirty="0" smtClean="0"/>
              <a:t> to web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E38F2-E8D7-4B25-A7AD-B55021B42F0D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Latin</a:t>
            </a:r>
            <a:r>
              <a:rPr lang="pt-BR" dirty="0" smtClean="0"/>
              <a:t> </a:t>
            </a:r>
            <a:r>
              <a:rPr lang="pt-BR" dirty="0" err="1" smtClean="0"/>
              <a:t>American</a:t>
            </a:r>
            <a:r>
              <a:rPr lang="pt-BR" dirty="0" smtClean="0"/>
              <a:t> Web </a:t>
            </a:r>
            <a:r>
              <a:rPr lang="pt-BR" dirty="0" err="1" smtClean="0"/>
              <a:t>Congress</a:t>
            </a:r>
            <a:r>
              <a:rPr lang="pt-BR" dirty="0" smtClean="0"/>
              <a:t> - </a:t>
            </a:r>
            <a:r>
              <a:rPr lang="en-US" dirty="0" smtClean="0"/>
              <a:t>International World Wide Web Conference Committee and its proceedings will be published by the IEEE Computer Society Pr</a:t>
            </a:r>
            <a:endParaRPr lang="pt-BR" dirty="0" smtClean="0"/>
          </a:p>
          <a:p>
            <a:r>
              <a:rPr lang="pt-BR" dirty="0" err="1" smtClean="0"/>
              <a:t>Two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proceedings</a:t>
            </a:r>
            <a:r>
              <a:rPr lang="pt-BR" baseline="0" dirty="0" smtClean="0"/>
              <a:t> -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E38F2-E8D7-4B25-A7AD-B55021B42F0D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E38F2-E8D7-4B25-A7AD-B55021B42F0D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II Workshop on Business Process Management</a:t>
            </a:r>
          </a:p>
          <a:p>
            <a:pPr lvl="0"/>
            <a:r>
              <a:rPr lang="en-US" dirty="0" smtClean="0"/>
              <a:t>VI Workshop on Information and Human Language Technology</a:t>
            </a:r>
          </a:p>
          <a:p>
            <a:pPr lvl="0"/>
            <a:r>
              <a:rPr lang="en-US" dirty="0" smtClean="0"/>
              <a:t>VI Latin American Web</a:t>
            </a:r>
          </a:p>
          <a:p>
            <a:pPr lvl="0"/>
            <a:r>
              <a:rPr lang="pt-BR" dirty="0" err="1" smtClean="0"/>
              <a:t>largest</a:t>
            </a:r>
            <a:r>
              <a:rPr lang="pt-BR" dirty="0" smtClean="0"/>
              <a:t> </a:t>
            </a:r>
            <a:r>
              <a:rPr lang="pt-BR" dirty="0" err="1" smtClean="0"/>
              <a:t>number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registered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E38F2-E8D7-4B25-A7AD-B55021B42F0D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 miss</a:t>
            </a:r>
            <a:r>
              <a:rPr lang="pt-BR" baseline="0" dirty="0" smtClean="0"/>
              <a:t> CDs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E38F2-E8D7-4B25-A7AD-B55021B42F0D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E38F2-E8D7-4B25-A7AD-B55021B42F0D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E38F2-E8D7-4B25-A7AD-B55021B42F0D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E38F2-E8D7-4B25-A7AD-B55021B42F0D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E38F2-E8D7-4B25-A7AD-B55021B42F0D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E38F2-E8D7-4B25-A7AD-B55021B42F0D}" type="slidenum">
              <a:rPr lang="pt-BR" smtClean="0"/>
              <a:pPr/>
              <a:t>37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E38F2-E8D7-4B25-A7AD-B55021B42F0D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E38F2-E8D7-4B25-A7AD-B55021B42F0D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E38F2-E8D7-4B25-A7AD-B55021B42F0D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E38F2-E8D7-4B25-A7AD-B55021B42F0D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E38F2-E8D7-4B25-A7AD-B55021B42F0D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E38F2-E8D7-4B25-A7AD-B55021B42F0D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E38F2-E8D7-4B25-A7AD-B55021B42F0D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C0B0-66C8-4ACE-83BE-F14897CC8DE1}" type="datetime1">
              <a:rPr lang="pt-BR" smtClean="0"/>
              <a:pPr/>
              <a:t>13/03/2013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70CA-99B5-4891-9F17-16A032FCF89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2DFA-26D4-40CC-9A37-31861AE8F815}" type="datetime1">
              <a:rPr lang="pt-BR" smtClean="0"/>
              <a:pPr/>
              <a:t>13/03/2013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70CA-99B5-4891-9F17-16A032FCF89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E7D7-48BA-42D5-B6AC-E68DA1E7BAFE}" type="datetime1">
              <a:rPr lang="pt-BR" smtClean="0"/>
              <a:pPr/>
              <a:t>13/03/2013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70CA-99B5-4891-9F17-16A032FCF89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>
            <a:lvl1pPr>
              <a:defRPr sz="3600">
                <a:latin typeface="Candara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Candara" pitchFamily="34" charset="0"/>
              </a:defRPr>
            </a:lvl1pPr>
          </a:lstStyle>
          <a:p>
            <a:r>
              <a:rPr lang="pt-BR" dirty="0" smtClean="0"/>
              <a:t>WebMedia</a:t>
            </a: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2012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70CA-99B5-4891-9F17-16A032FCF89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BB72-70DB-4CA5-8419-513A4F45B1F3}" type="datetime1">
              <a:rPr lang="pt-BR" smtClean="0"/>
              <a:pPr/>
              <a:t>13/03/2013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70CA-99B5-4891-9F17-16A032FCF89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31E4-CCF4-48F0-BA5B-DD5E75B1F9F3}" type="datetime1">
              <a:rPr lang="pt-BR" smtClean="0"/>
              <a:pPr/>
              <a:t>13/03/2013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70CA-99B5-4891-9F17-16A032FCF89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93A4-CB9E-438B-8697-9108FCF64487}" type="datetime1">
              <a:rPr lang="pt-BR" smtClean="0"/>
              <a:pPr/>
              <a:t>13/03/2013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70CA-99B5-4891-9F17-16A032FCF89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BE6E-EAD9-4AE4-9044-5AB944B5FE02}" type="datetime1">
              <a:rPr lang="pt-BR" smtClean="0"/>
              <a:pPr/>
              <a:t>13/03/2013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70CA-99B5-4891-9F17-16A032FCF89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ED60-6204-4B6E-8D25-B06AE179BAAC}" type="datetime1">
              <a:rPr lang="pt-BR" smtClean="0"/>
              <a:pPr/>
              <a:t>13/03/2013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70CA-99B5-4891-9F17-16A032FCF89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6968-CF78-41E5-8886-F1332AC65B5F}" type="datetime1">
              <a:rPr lang="pt-BR" smtClean="0"/>
              <a:pPr/>
              <a:t>13/03/2013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70CA-99B5-4891-9F17-16A032FCF89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B7A6-7331-41F4-ACA9-96A448573280}" type="datetime1">
              <a:rPr lang="pt-BR" smtClean="0"/>
              <a:pPr/>
              <a:t>13/03/2013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70CA-99B5-4891-9F17-16A032FCF89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63705-C003-42A0-AF97-CA9AD2DD2889}" type="datetime1">
              <a:rPr lang="pt-BR" smtClean="0"/>
              <a:pPr/>
              <a:t>13/03/2013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F70CA-99B5-4891-9F17-16A032FCF89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bc.org.br/webmedia2007/picturesJ/IMG_3807.jpg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bc.org.br/webmedia2007/picturesJ/IMG_3803.jpg" TargetMode="External"/><Relationship Id="rId11" Type="http://schemas.openxmlformats.org/officeDocument/2006/relationships/image" Target="../media/image28.jpeg"/><Relationship Id="rId5" Type="http://schemas.openxmlformats.org/officeDocument/2006/relationships/image" Target="../media/image25.jpeg"/><Relationship Id="rId10" Type="http://schemas.openxmlformats.org/officeDocument/2006/relationships/hyperlink" Target="http://www.sbc.org.br/webmedia2007/picturesJ/IMG_3872.jpg" TargetMode="External"/><Relationship Id="rId4" Type="http://schemas.openxmlformats.org/officeDocument/2006/relationships/image" Target="../media/image24.jpe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0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39.jpeg"/><Relationship Id="rId10" Type="http://schemas.openxmlformats.org/officeDocument/2006/relationships/image" Target="../media/image8.jpeg"/><Relationship Id="rId4" Type="http://schemas.openxmlformats.org/officeDocument/2006/relationships/image" Target="../media/image9.jpeg"/><Relationship Id="rId9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cc.ufc.br/" TargetMode="External"/><Relationship Id="rId2" Type="http://schemas.openxmlformats.org/officeDocument/2006/relationships/hyperlink" Target="http://www.great.ufc.b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18th </a:t>
            </a:r>
            <a:r>
              <a:rPr lang="pt-BR" dirty="0" err="1" smtClean="0"/>
              <a:t>Webmedia</a:t>
            </a:r>
            <a:r>
              <a:rPr lang="pt-BR" dirty="0" smtClean="0"/>
              <a:t> </a:t>
            </a:r>
            <a:r>
              <a:rPr lang="pt-BR" dirty="0" err="1" smtClean="0"/>
              <a:t>Aniversary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A </a:t>
            </a:r>
            <a:r>
              <a:rPr lang="pt-BR" sz="2800" dirty="0" err="1" smtClean="0"/>
              <a:t>retrospective</a:t>
            </a:r>
            <a:r>
              <a:rPr lang="pt-BR" sz="2800" dirty="0" smtClean="0"/>
              <a:t> </a:t>
            </a:r>
            <a:r>
              <a:rPr lang="pt-BR" sz="2800" dirty="0" err="1" smtClean="0"/>
              <a:t>of</a:t>
            </a:r>
            <a:r>
              <a:rPr lang="pt-BR" sz="2800" dirty="0" smtClean="0"/>
              <a:t> </a:t>
            </a:r>
            <a:r>
              <a:rPr lang="pt-BR" sz="2800" dirty="0" err="1" smtClean="0"/>
              <a:t>Webmedia´s</a:t>
            </a:r>
            <a:r>
              <a:rPr lang="pt-BR" sz="2800" dirty="0" smtClean="0"/>
              <a:t> </a:t>
            </a:r>
            <a:r>
              <a:rPr lang="pt-BR" sz="2800" dirty="0" err="1" smtClean="0"/>
              <a:t>history</a:t>
            </a:r>
            <a:endParaRPr lang="pt-BR" sz="2800" dirty="0" smtClean="0"/>
          </a:p>
          <a:p>
            <a:r>
              <a:rPr lang="pt-BR" sz="2800" dirty="0" smtClean="0"/>
              <a:t>Fernando Trinta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IV </a:t>
            </a:r>
            <a:r>
              <a:rPr lang="pt-BR" sz="2800" dirty="0" err="1" smtClean="0"/>
              <a:t>Brazilian</a:t>
            </a:r>
            <a:r>
              <a:rPr lang="pt-BR" sz="2800" dirty="0" smtClean="0"/>
              <a:t> </a:t>
            </a:r>
            <a:r>
              <a:rPr lang="pt-BR" sz="2800" dirty="0" err="1" smtClean="0"/>
              <a:t>Symposium</a:t>
            </a:r>
            <a:r>
              <a:rPr lang="pt-BR" sz="2800" dirty="0" smtClean="0"/>
              <a:t> </a:t>
            </a:r>
            <a:r>
              <a:rPr lang="pt-BR" sz="2800" dirty="0" err="1" smtClean="0"/>
              <a:t>on</a:t>
            </a:r>
            <a:r>
              <a:rPr lang="pt-BR" sz="2800" dirty="0" smtClean="0"/>
              <a:t> Multimedia </a:t>
            </a:r>
            <a:r>
              <a:rPr lang="pt-BR" sz="2800" dirty="0" err="1" smtClean="0"/>
              <a:t>and</a:t>
            </a:r>
            <a:r>
              <a:rPr lang="pt-BR" sz="2800" dirty="0" smtClean="0"/>
              <a:t> </a:t>
            </a:r>
            <a:r>
              <a:rPr lang="pt-BR" sz="2800" dirty="0" err="1" smtClean="0"/>
              <a:t>HyperMedia</a:t>
            </a:r>
            <a:r>
              <a:rPr lang="pt-BR" sz="2800" dirty="0" smtClean="0"/>
              <a:t> Systems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Local </a:t>
            </a:r>
            <a:r>
              <a:rPr lang="pt-BR" dirty="0" err="1" smtClean="0"/>
              <a:t>Chair</a:t>
            </a:r>
            <a:r>
              <a:rPr lang="pt-BR" dirty="0" smtClean="0"/>
              <a:t>: Otto Bandeira Duarte (UFRJ)</a:t>
            </a:r>
          </a:p>
          <a:p>
            <a:r>
              <a:rPr lang="pt-BR" dirty="0" smtClean="0"/>
              <a:t>PC </a:t>
            </a:r>
            <a:r>
              <a:rPr lang="pt-BR" dirty="0" err="1" smtClean="0"/>
              <a:t>Chair</a:t>
            </a:r>
            <a:r>
              <a:rPr lang="pt-BR" dirty="0" smtClean="0"/>
              <a:t>: Ana Carolina Salgado (UFPE)</a:t>
            </a:r>
          </a:p>
          <a:p>
            <a:pPr lvl="1"/>
            <a:r>
              <a:rPr lang="pt-BR" dirty="0" err="1" smtClean="0"/>
              <a:t>New</a:t>
            </a:r>
            <a:r>
              <a:rPr lang="pt-BR" dirty="0" smtClean="0"/>
              <a:t> </a:t>
            </a:r>
            <a:r>
              <a:rPr lang="pt-BR" dirty="0" err="1" smtClean="0"/>
              <a:t>Acronym</a:t>
            </a:r>
            <a:r>
              <a:rPr lang="pt-BR" dirty="0" smtClean="0"/>
              <a:t>: </a:t>
            </a:r>
            <a:r>
              <a:rPr lang="pt-BR" dirty="0" err="1" smtClean="0"/>
              <a:t>SBMídia</a:t>
            </a:r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Best </a:t>
            </a:r>
            <a:r>
              <a:rPr lang="pt-BR" dirty="0" err="1" smtClean="0"/>
              <a:t>papers</a:t>
            </a:r>
            <a:r>
              <a:rPr lang="pt-BR" dirty="0" smtClean="0"/>
              <a:t> </a:t>
            </a:r>
            <a:r>
              <a:rPr lang="pt-BR" dirty="0" err="1" smtClean="0"/>
              <a:t>were</a:t>
            </a:r>
            <a:r>
              <a:rPr lang="pt-BR" dirty="0" smtClean="0"/>
              <a:t> </a:t>
            </a:r>
            <a:r>
              <a:rPr lang="pt-BR" dirty="0" err="1" smtClean="0"/>
              <a:t>selected</a:t>
            </a:r>
            <a:r>
              <a:rPr lang="pt-BR" dirty="0" smtClean="0"/>
              <a:t> to  </a:t>
            </a:r>
            <a:br>
              <a:rPr lang="pt-BR" dirty="0" smtClean="0"/>
            </a:br>
            <a:endParaRPr lang="pt-BR" dirty="0" smtClean="0"/>
          </a:p>
          <a:p>
            <a:pPr lvl="1">
              <a:buNone/>
            </a:pPr>
            <a:r>
              <a:rPr lang="pt-BR" dirty="0" smtClean="0"/>
              <a:t>	   IEEE Multimedia</a:t>
            </a:r>
          </a:p>
          <a:p>
            <a:pPr lvl="1"/>
            <a:r>
              <a:rPr lang="pt-BR" dirty="0" smtClean="0"/>
              <a:t>   </a:t>
            </a:r>
            <a:r>
              <a:rPr lang="pt-BR" dirty="0" err="1" smtClean="0"/>
              <a:t>Journal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Multimedia </a:t>
            </a:r>
            <a:r>
              <a:rPr lang="pt-BR" dirty="0" err="1" smtClean="0"/>
              <a:t>Tools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br>
              <a:rPr lang="pt-BR" dirty="0" smtClean="0"/>
            </a:br>
            <a:r>
              <a:rPr lang="pt-BR" dirty="0" smtClean="0"/>
              <a:t>   Applications</a:t>
            </a:r>
          </a:p>
          <a:p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4" y="692696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UFRJ – Rio de Janeiro/RJ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– 1998, </a:t>
            </a:r>
            <a:r>
              <a:rPr kumimoji="0" lang="pt-BR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May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+mj-ea"/>
                <a:cs typeface="+mj-cs"/>
              </a:rPr>
              <a:t>29</a:t>
            </a:r>
            <a:r>
              <a:rPr lang="pt-BR" sz="2000" b="1" baseline="30000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+mj-ea"/>
                <a:cs typeface="+mj-cs"/>
              </a:rPr>
              <a:t>th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-31</a:t>
            </a:r>
            <a:r>
              <a:rPr kumimoji="0" lang="pt-B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st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pic>
        <p:nvPicPr>
          <p:cNvPr id="6" name="Picture 2" descr="C:\Users\audiovisual\Downloads\icone_milesto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05064"/>
            <a:ext cx="390525" cy="390525"/>
          </a:xfrm>
          <a:prstGeom prst="rect">
            <a:avLst/>
          </a:prstGeom>
          <a:noFill/>
        </p:spPr>
      </p:pic>
      <p:pic>
        <p:nvPicPr>
          <p:cNvPr id="7" name="Picture 2" descr="C:\Users\audiovisual\Downloads\icone_milesto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437112"/>
            <a:ext cx="390525" cy="390525"/>
          </a:xfrm>
          <a:prstGeom prst="rect">
            <a:avLst/>
          </a:prstGeom>
          <a:noFill/>
        </p:spPr>
      </p:pic>
      <p:sp>
        <p:nvSpPr>
          <p:cNvPr id="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DDF70CA-99B5-4891-9F17-16A032FCF895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pt-BR" smtClean="0"/>
              <a:t>WebMedia</a:t>
            </a:r>
            <a:r>
              <a:rPr lang="pt-BR" sz="1800" smtClean="0">
                <a:solidFill>
                  <a:schemeClr val="accent1">
                    <a:lumMod val="75000"/>
                  </a:schemeClr>
                </a:solidFill>
              </a:rPr>
              <a:t>2012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5" descr="C:\Users\audiovisual\Downloads\anais\digitalizar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13579">
            <a:off x="6383542" y="2565579"/>
            <a:ext cx="1931837" cy="27407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>
            <a:normAutofit fontScale="90000"/>
          </a:bodyPr>
          <a:lstStyle/>
          <a:p>
            <a:r>
              <a:rPr lang="pt-BR" sz="2800" dirty="0"/>
              <a:t>V</a:t>
            </a:r>
            <a:r>
              <a:rPr lang="pt-BR" sz="2800" dirty="0" smtClean="0"/>
              <a:t> </a:t>
            </a:r>
            <a:r>
              <a:rPr lang="pt-BR" sz="2800" dirty="0" err="1" smtClean="0"/>
              <a:t>Brazilian</a:t>
            </a:r>
            <a:r>
              <a:rPr lang="pt-BR" sz="2800" dirty="0" smtClean="0"/>
              <a:t> </a:t>
            </a:r>
            <a:r>
              <a:rPr lang="pt-BR" sz="2800" dirty="0" err="1" smtClean="0"/>
              <a:t>Symposium</a:t>
            </a:r>
            <a:r>
              <a:rPr lang="pt-BR" sz="2800" dirty="0" smtClean="0"/>
              <a:t> </a:t>
            </a:r>
            <a:r>
              <a:rPr lang="pt-BR" sz="2800" dirty="0" err="1" smtClean="0"/>
              <a:t>on</a:t>
            </a:r>
            <a:r>
              <a:rPr lang="pt-BR" sz="2800" dirty="0" smtClean="0"/>
              <a:t> Multimedia </a:t>
            </a:r>
            <a:r>
              <a:rPr lang="pt-BR" sz="2800" dirty="0" err="1" smtClean="0"/>
              <a:t>and</a:t>
            </a:r>
            <a:r>
              <a:rPr lang="pt-BR" sz="2800" dirty="0" smtClean="0"/>
              <a:t> </a:t>
            </a:r>
            <a:r>
              <a:rPr lang="pt-BR" sz="2800" dirty="0" err="1" smtClean="0"/>
              <a:t>HyperMedia</a:t>
            </a:r>
            <a:r>
              <a:rPr lang="pt-BR" sz="2800" dirty="0" smtClean="0"/>
              <a:t> Systems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Local </a:t>
            </a:r>
            <a:r>
              <a:rPr lang="pt-BR" dirty="0" err="1" smtClean="0"/>
              <a:t>Chair</a:t>
            </a:r>
            <a:r>
              <a:rPr lang="pt-BR" dirty="0" smtClean="0"/>
              <a:t>: Eduardo Simões de </a:t>
            </a:r>
            <a:r>
              <a:rPr lang="pt-BR" dirty="0" err="1" smtClean="0"/>
              <a:t>Alburquerque</a:t>
            </a:r>
            <a:r>
              <a:rPr lang="pt-BR" dirty="0" smtClean="0"/>
              <a:t> (UFG)</a:t>
            </a:r>
          </a:p>
          <a:p>
            <a:r>
              <a:rPr lang="pt-BR" dirty="0" smtClean="0"/>
              <a:t>PC </a:t>
            </a:r>
            <a:r>
              <a:rPr lang="pt-BR" dirty="0" err="1" smtClean="0"/>
              <a:t>Chair</a:t>
            </a:r>
            <a:r>
              <a:rPr lang="pt-BR" dirty="0" smtClean="0"/>
              <a:t>: Guido Lemos de Sousa Filho (UFRN)</a:t>
            </a:r>
          </a:p>
          <a:p>
            <a:endParaRPr lang="pt-BR" dirty="0"/>
          </a:p>
          <a:p>
            <a:pPr lvl="1"/>
            <a:r>
              <a:rPr lang="pt-BR" dirty="0" err="1" smtClean="0"/>
              <a:t>Jointly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</a:t>
            </a:r>
            <a:r>
              <a:rPr lang="pt-BR" dirty="0" err="1" smtClean="0"/>
              <a:t>an</a:t>
            </a:r>
            <a:r>
              <a:rPr lang="pt-BR" dirty="0" smtClean="0"/>
              <a:t> </a:t>
            </a:r>
            <a:br>
              <a:rPr lang="pt-BR" dirty="0" smtClean="0"/>
            </a:br>
            <a:r>
              <a:rPr lang="pt-BR" dirty="0" err="1" smtClean="0"/>
              <a:t>Industry</a:t>
            </a:r>
            <a:r>
              <a:rPr lang="pt-BR" dirty="0" smtClean="0"/>
              <a:t> </a:t>
            </a:r>
            <a:r>
              <a:rPr lang="pt-BR" dirty="0" err="1" smtClean="0"/>
              <a:t>Conference</a:t>
            </a:r>
            <a:r>
              <a:rPr lang="pt-BR" dirty="0" smtClean="0"/>
              <a:t> </a:t>
            </a:r>
          </a:p>
          <a:p>
            <a:pPr lvl="2"/>
            <a:r>
              <a:rPr lang="en-US" dirty="0" err="1" smtClean="0"/>
              <a:t>Goiás</a:t>
            </a:r>
            <a:r>
              <a:rPr lang="en-US" dirty="0" smtClean="0"/>
              <a:t> TELECOM &amp; </a:t>
            </a:r>
            <a:br>
              <a:rPr lang="en-US" dirty="0" smtClean="0"/>
            </a:br>
            <a:r>
              <a:rPr lang="en-US" dirty="0" smtClean="0"/>
              <a:t>IT Conference</a:t>
            </a:r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4" y="692696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UFG – Goiânia/GO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– 1999, Jul 15</a:t>
            </a:r>
            <a:r>
              <a:rPr lang="pt-BR" sz="2000" b="1" baseline="30000" dirty="0" err="1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+mj-ea"/>
                <a:cs typeface="+mj-cs"/>
              </a:rPr>
              <a:t>th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-17</a:t>
            </a:r>
            <a:r>
              <a:rPr kumimoji="0" lang="pt-B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th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pic>
        <p:nvPicPr>
          <p:cNvPr id="8194" name="Picture 2" descr="C:\Users\audiovisual\Downloads\icone_milesto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780928"/>
            <a:ext cx="390525" cy="390525"/>
          </a:xfrm>
          <a:prstGeom prst="rect">
            <a:avLst/>
          </a:prstGeom>
          <a:noFill/>
        </p:spPr>
      </p:pic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DDF70CA-99B5-4891-9F17-16A032FCF895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pt-BR" smtClean="0"/>
              <a:t>WebMedia</a:t>
            </a:r>
            <a:r>
              <a:rPr lang="pt-BR" sz="1800" smtClean="0">
                <a:solidFill>
                  <a:schemeClr val="accent1">
                    <a:lumMod val="75000"/>
                  </a:schemeClr>
                </a:solidFill>
              </a:rPr>
              <a:t>2012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4" descr="C:\Users\audiovisual\Downloads\anais\digitalizar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42183">
            <a:off x="5769156" y="2642263"/>
            <a:ext cx="2432353" cy="3373116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6350" h="63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VI </a:t>
            </a:r>
            <a:r>
              <a:rPr lang="pt-BR" sz="2800" dirty="0" err="1" smtClean="0"/>
              <a:t>Brazilian</a:t>
            </a:r>
            <a:r>
              <a:rPr lang="pt-BR" sz="2800" dirty="0" smtClean="0"/>
              <a:t> </a:t>
            </a:r>
            <a:r>
              <a:rPr lang="pt-BR" sz="2800" dirty="0" err="1" smtClean="0"/>
              <a:t>Symposium</a:t>
            </a:r>
            <a:r>
              <a:rPr lang="pt-BR" sz="2800" dirty="0" smtClean="0"/>
              <a:t> </a:t>
            </a:r>
            <a:r>
              <a:rPr lang="pt-BR" sz="2800" dirty="0" err="1" smtClean="0"/>
              <a:t>on</a:t>
            </a:r>
            <a:r>
              <a:rPr lang="pt-BR" sz="2800" dirty="0" smtClean="0"/>
              <a:t> Multimedia </a:t>
            </a:r>
            <a:r>
              <a:rPr lang="pt-BR" sz="2800" dirty="0" err="1" smtClean="0"/>
              <a:t>and</a:t>
            </a:r>
            <a:r>
              <a:rPr lang="pt-BR" sz="2800" dirty="0" smtClean="0"/>
              <a:t> </a:t>
            </a:r>
            <a:r>
              <a:rPr lang="pt-BR" sz="2800" dirty="0" err="1" smtClean="0"/>
              <a:t>HyperMedia</a:t>
            </a:r>
            <a:r>
              <a:rPr lang="pt-BR" sz="2800" dirty="0" smtClean="0"/>
              <a:t> Systems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Local </a:t>
            </a:r>
            <a:r>
              <a:rPr lang="pt-BR" dirty="0" err="1" smtClean="0"/>
              <a:t>Chair</a:t>
            </a:r>
            <a:r>
              <a:rPr lang="pt-BR" dirty="0" smtClean="0"/>
              <a:t>:  Guido Lemos de Souza Filho (UFRN)</a:t>
            </a:r>
          </a:p>
          <a:p>
            <a:r>
              <a:rPr lang="pt-BR" dirty="0" smtClean="0"/>
              <a:t>PC </a:t>
            </a:r>
            <a:r>
              <a:rPr lang="pt-BR" dirty="0" err="1" smtClean="0"/>
              <a:t>Chair</a:t>
            </a:r>
            <a:r>
              <a:rPr lang="pt-BR" dirty="0" smtClean="0"/>
              <a:t>: Daniel </a:t>
            </a:r>
            <a:r>
              <a:rPr lang="pt-BR" dirty="0" err="1" smtClean="0"/>
              <a:t>Schwabe</a:t>
            </a:r>
            <a:r>
              <a:rPr lang="pt-BR" dirty="0" smtClean="0"/>
              <a:t> (</a:t>
            </a:r>
            <a:r>
              <a:rPr lang="pt-BR" dirty="0" err="1" smtClean="0"/>
              <a:t>PUC-Rio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No </a:t>
            </a:r>
            <a:r>
              <a:rPr lang="pt-BR" dirty="0" err="1" smtClean="0"/>
              <a:t>partnerships</a:t>
            </a:r>
            <a:r>
              <a:rPr lang="pt-BR" dirty="0" smtClean="0"/>
              <a:t>...</a:t>
            </a:r>
          </a:p>
          <a:p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4" y="692696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UFRN – Natal/RN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– 2000, Jul 14</a:t>
            </a:r>
            <a:r>
              <a:rPr lang="pt-BR" sz="2000" b="1" baseline="30000" dirty="0" err="1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+mj-ea"/>
                <a:cs typeface="+mj-cs"/>
              </a:rPr>
              <a:t>th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-16</a:t>
            </a:r>
            <a:r>
              <a:rPr kumimoji="0" lang="pt-B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th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DDF70CA-99B5-4891-9F17-16A032FCF895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pt-BR" smtClean="0"/>
              <a:t>WebMedia</a:t>
            </a:r>
            <a:r>
              <a:rPr lang="pt-BR" sz="1800" smtClean="0">
                <a:solidFill>
                  <a:schemeClr val="accent1">
                    <a:lumMod val="75000"/>
                  </a:schemeClr>
                </a:solidFill>
              </a:rPr>
              <a:t>2012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10" descr="C:\Users\audiovisual\Downloads\anais\digitalizar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6329">
            <a:off x="3991803" y="2567709"/>
            <a:ext cx="2592288" cy="3848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VII </a:t>
            </a:r>
            <a:r>
              <a:rPr lang="pt-BR" sz="2800" dirty="0" err="1" smtClean="0"/>
              <a:t>Brazilian</a:t>
            </a:r>
            <a:r>
              <a:rPr lang="pt-BR" sz="2800" dirty="0" smtClean="0"/>
              <a:t> </a:t>
            </a:r>
            <a:r>
              <a:rPr lang="pt-BR" sz="2800" dirty="0" err="1" smtClean="0"/>
              <a:t>Symposium</a:t>
            </a:r>
            <a:r>
              <a:rPr lang="pt-BR" sz="2800" dirty="0" smtClean="0"/>
              <a:t> </a:t>
            </a:r>
            <a:r>
              <a:rPr lang="pt-BR" sz="2800" dirty="0" err="1" smtClean="0"/>
              <a:t>on</a:t>
            </a:r>
            <a:r>
              <a:rPr lang="pt-BR" sz="2800" dirty="0" smtClean="0"/>
              <a:t> Multimedia </a:t>
            </a:r>
            <a:r>
              <a:rPr lang="pt-BR" sz="2800" dirty="0" err="1" smtClean="0"/>
              <a:t>and</a:t>
            </a:r>
            <a:r>
              <a:rPr lang="pt-BR" sz="2800" dirty="0" smtClean="0"/>
              <a:t> </a:t>
            </a:r>
            <a:r>
              <a:rPr lang="pt-BR" sz="2800" dirty="0" err="1" smtClean="0"/>
              <a:t>HyperMedia</a:t>
            </a:r>
            <a:r>
              <a:rPr lang="pt-BR" sz="2800" dirty="0" smtClean="0"/>
              <a:t> Systems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Local </a:t>
            </a:r>
            <a:r>
              <a:rPr lang="pt-BR" dirty="0" err="1" smtClean="0"/>
              <a:t>Chair</a:t>
            </a:r>
            <a:r>
              <a:rPr lang="pt-BR" dirty="0" smtClean="0"/>
              <a:t>: Roberto </a:t>
            </a:r>
            <a:r>
              <a:rPr lang="pt-BR" dirty="0" err="1" smtClean="0"/>
              <a:t>Willrich</a:t>
            </a:r>
            <a:r>
              <a:rPr lang="pt-BR" dirty="0" smtClean="0"/>
              <a:t> (UFSC)</a:t>
            </a:r>
          </a:p>
          <a:p>
            <a:r>
              <a:rPr lang="pt-BR" dirty="0" smtClean="0"/>
              <a:t>PC </a:t>
            </a:r>
            <a:r>
              <a:rPr lang="pt-BR" dirty="0" err="1" smtClean="0"/>
              <a:t>Chair</a:t>
            </a:r>
            <a:r>
              <a:rPr lang="pt-BR" dirty="0" smtClean="0"/>
              <a:t>: Cesar Teixeira (UNIFACS)</a:t>
            </a:r>
          </a:p>
          <a:p>
            <a:pPr lvl="1"/>
            <a:r>
              <a:rPr lang="pt-BR" dirty="0" err="1" smtClean="0"/>
              <a:t>Jointly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:</a:t>
            </a:r>
          </a:p>
          <a:p>
            <a:pPr lvl="2"/>
            <a:r>
              <a:rPr lang="pt-BR" dirty="0" err="1" smtClean="0"/>
              <a:t>Brazilian</a:t>
            </a:r>
            <a:r>
              <a:rPr lang="pt-BR" dirty="0" smtClean="0"/>
              <a:t> </a:t>
            </a:r>
            <a:r>
              <a:rPr lang="pt-BR" dirty="0" err="1" smtClean="0"/>
              <a:t>Symposium</a:t>
            </a:r>
            <a:r>
              <a:rPr lang="pt-BR" dirty="0" smtClean="0"/>
              <a:t> </a:t>
            </a:r>
            <a:r>
              <a:rPr lang="pt-BR" dirty="0" err="1" smtClean="0"/>
              <a:t>on</a:t>
            </a:r>
            <a:r>
              <a:rPr lang="pt-BR" dirty="0" smtClean="0"/>
              <a:t> </a:t>
            </a:r>
            <a:r>
              <a:rPr lang="pt-BR" dirty="0" err="1" smtClean="0"/>
              <a:t>Computer</a:t>
            </a:r>
            <a:r>
              <a:rPr lang="pt-BR" dirty="0" smtClean="0"/>
              <a:t> </a:t>
            </a:r>
            <a:br>
              <a:rPr lang="pt-BR" dirty="0" smtClean="0"/>
            </a:br>
            <a:r>
              <a:rPr lang="pt-BR" dirty="0" err="1" smtClean="0"/>
              <a:t>Graphics</a:t>
            </a:r>
            <a:r>
              <a:rPr lang="pt-BR" dirty="0" smtClean="0"/>
              <a:t> </a:t>
            </a:r>
          </a:p>
          <a:p>
            <a:pPr lvl="2"/>
            <a:r>
              <a:rPr lang="pt-BR" dirty="0" smtClean="0"/>
              <a:t>Workshop </a:t>
            </a:r>
            <a:r>
              <a:rPr lang="pt-BR" dirty="0" err="1" smtClean="0"/>
              <a:t>on</a:t>
            </a:r>
            <a:r>
              <a:rPr lang="pt-BR" dirty="0" smtClean="0"/>
              <a:t> </a:t>
            </a:r>
            <a:r>
              <a:rPr lang="pt-BR" dirty="0" err="1" smtClean="0"/>
              <a:t>Human</a:t>
            </a:r>
            <a:r>
              <a:rPr lang="pt-BR" dirty="0" smtClean="0"/>
              <a:t> </a:t>
            </a:r>
            <a:r>
              <a:rPr lang="pt-BR" dirty="0" err="1" smtClean="0"/>
              <a:t>Factor</a:t>
            </a:r>
            <a:r>
              <a:rPr lang="pt-BR" dirty="0" smtClean="0"/>
              <a:t> in </a:t>
            </a:r>
            <a:br>
              <a:rPr lang="pt-BR" dirty="0" smtClean="0"/>
            </a:br>
            <a:r>
              <a:rPr lang="pt-BR" dirty="0" err="1" smtClean="0"/>
              <a:t>Computer</a:t>
            </a:r>
            <a:r>
              <a:rPr lang="pt-BR" dirty="0" smtClean="0"/>
              <a:t> Systems</a:t>
            </a:r>
          </a:p>
          <a:p>
            <a:pPr lvl="2"/>
            <a:r>
              <a:rPr lang="pt-BR" dirty="0" err="1" smtClean="0"/>
              <a:t>Symposium</a:t>
            </a:r>
            <a:r>
              <a:rPr lang="pt-BR" dirty="0" smtClean="0"/>
              <a:t> </a:t>
            </a:r>
            <a:r>
              <a:rPr lang="pt-BR" dirty="0" err="1" smtClean="0"/>
              <a:t>on</a:t>
            </a:r>
            <a:r>
              <a:rPr lang="pt-BR" dirty="0" smtClean="0"/>
              <a:t> Virtual Reality </a:t>
            </a:r>
          </a:p>
          <a:p>
            <a:pPr lvl="1"/>
            <a:r>
              <a:rPr lang="pt-BR" dirty="0" smtClean="0"/>
              <a:t>Short </a:t>
            </a:r>
            <a:r>
              <a:rPr lang="pt-BR" dirty="0" err="1" smtClean="0"/>
              <a:t>papers</a:t>
            </a:r>
            <a:r>
              <a:rPr lang="pt-BR" dirty="0" smtClean="0"/>
              <a:t> </a:t>
            </a:r>
            <a:r>
              <a:rPr lang="pt-BR" dirty="0" err="1" smtClean="0"/>
              <a:t>were</a:t>
            </a:r>
            <a:r>
              <a:rPr lang="pt-BR" dirty="0" smtClean="0"/>
              <a:t> </a:t>
            </a:r>
            <a:r>
              <a:rPr lang="pt-BR" dirty="0" err="1" smtClean="0"/>
              <a:t>introduced</a:t>
            </a:r>
            <a:endParaRPr lang="pt-BR" dirty="0" smtClean="0"/>
          </a:p>
          <a:p>
            <a:pPr lvl="1"/>
            <a:r>
              <a:rPr lang="pt-BR" dirty="0" smtClean="0"/>
              <a:t>1st M.Sc. </a:t>
            </a:r>
            <a:r>
              <a:rPr lang="pt-BR" dirty="0" err="1" smtClean="0"/>
              <a:t>and</a:t>
            </a:r>
            <a:r>
              <a:rPr lang="pt-BR" dirty="0" smtClean="0"/>
              <a:t> Ph.D. Workshop</a:t>
            </a:r>
          </a:p>
          <a:p>
            <a:pPr lvl="2"/>
            <a:r>
              <a:rPr lang="pt-BR" dirty="0" err="1" smtClean="0"/>
              <a:t>Chair</a:t>
            </a:r>
            <a:r>
              <a:rPr lang="pt-BR" dirty="0" smtClean="0"/>
              <a:t>:  Maria da Graça Pimentel </a:t>
            </a:r>
          </a:p>
          <a:p>
            <a:pPr lvl="1"/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4" y="692696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UFSC – Florianópolis/SC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– 2001, </a:t>
            </a:r>
            <a:r>
              <a:rPr kumimoji="0" lang="pt-BR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Oct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+mj-ea"/>
                <a:cs typeface="+mj-cs"/>
              </a:rPr>
              <a:t>15</a:t>
            </a:r>
            <a:r>
              <a:rPr lang="pt-BR" sz="2000" b="1" baseline="30000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+mj-ea"/>
                <a:cs typeface="+mj-cs"/>
              </a:rPr>
              <a:t>th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-19</a:t>
            </a:r>
            <a:r>
              <a:rPr kumimoji="0" lang="pt-B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th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pic>
        <p:nvPicPr>
          <p:cNvPr id="6" name="Picture 2" descr="C:\Users\audiovisual\Downloads\icone_milesto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107" y="5301208"/>
            <a:ext cx="390525" cy="390525"/>
          </a:xfrm>
          <a:prstGeom prst="rect">
            <a:avLst/>
          </a:prstGeom>
          <a:noFill/>
        </p:spPr>
      </p:pic>
      <p:sp>
        <p:nvSpPr>
          <p:cNvPr id="7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DDF70CA-99B5-4891-9F17-16A032FCF895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8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pt-BR" smtClean="0"/>
              <a:t>WebMedia</a:t>
            </a:r>
            <a:r>
              <a:rPr lang="pt-BR" sz="1800" smtClean="0">
                <a:solidFill>
                  <a:schemeClr val="accent1">
                    <a:lumMod val="75000"/>
                  </a:schemeClr>
                </a:solidFill>
              </a:rPr>
              <a:t>2012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8" descr="C:\Users\audiovisual\Downloads\anais\digitalizar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6976">
            <a:off x="6398242" y="2419069"/>
            <a:ext cx="2159661" cy="30349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Picture 2" descr="C:\Users\audiovisual\Downloads\icone_milesto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107" y="4838675"/>
            <a:ext cx="390525" cy="39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udiovisual\Downloads\2002.10.07.10-Sbmidia\2002.10.07.10-Sbmidia\DSC00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19011">
            <a:off x="662114" y="4103840"/>
            <a:ext cx="2585118" cy="19388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3" descr="C:\Users\audiovisual\Downloads\2002.10.07.10-Sbmidia\2002.10.07.10-Sbmidia\DSC00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861048"/>
            <a:ext cx="2922578" cy="21919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VIII </a:t>
            </a:r>
            <a:r>
              <a:rPr lang="pt-BR" sz="2800" dirty="0" err="1" smtClean="0"/>
              <a:t>Brazilian</a:t>
            </a:r>
            <a:r>
              <a:rPr lang="pt-BR" sz="2800" dirty="0" smtClean="0"/>
              <a:t> </a:t>
            </a:r>
            <a:r>
              <a:rPr lang="pt-BR" sz="2800" dirty="0" err="1" smtClean="0"/>
              <a:t>Symposium</a:t>
            </a:r>
            <a:r>
              <a:rPr lang="pt-BR" sz="2800" dirty="0" smtClean="0"/>
              <a:t> </a:t>
            </a:r>
            <a:r>
              <a:rPr lang="pt-BR" sz="2800" dirty="0" err="1" smtClean="0"/>
              <a:t>on</a:t>
            </a:r>
            <a:r>
              <a:rPr lang="pt-BR" sz="2800" dirty="0" smtClean="0"/>
              <a:t> Multimedia </a:t>
            </a:r>
            <a:r>
              <a:rPr lang="pt-BR" sz="2800" dirty="0" err="1" smtClean="0"/>
              <a:t>and</a:t>
            </a:r>
            <a:r>
              <a:rPr lang="pt-BR" sz="2800" dirty="0" smtClean="0"/>
              <a:t> </a:t>
            </a:r>
            <a:r>
              <a:rPr lang="pt-BR" sz="2800" dirty="0" err="1" smtClean="0"/>
              <a:t>HyperMedia</a:t>
            </a:r>
            <a:r>
              <a:rPr lang="pt-BR" sz="2800" dirty="0" smtClean="0"/>
              <a:t> Systems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Local </a:t>
            </a:r>
            <a:r>
              <a:rPr lang="pt-BR" dirty="0" err="1" smtClean="0"/>
              <a:t>Chair</a:t>
            </a:r>
            <a:r>
              <a:rPr lang="pt-BR" dirty="0" smtClean="0"/>
              <a:t>: </a:t>
            </a:r>
            <a:r>
              <a:rPr lang="pt-BR" dirty="0" err="1" smtClean="0"/>
              <a:t>Riverson</a:t>
            </a:r>
            <a:r>
              <a:rPr lang="pt-BR" dirty="0" smtClean="0"/>
              <a:t> Rios (UFC)</a:t>
            </a:r>
          </a:p>
          <a:p>
            <a:r>
              <a:rPr lang="pt-BR" dirty="0" smtClean="0"/>
              <a:t>PC </a:t>
            </a:r>
            <a:r>
              <a:rPr lang="pt-BR" dirty="0" err="1" smtClean="0"/>
              <a:t>Chair</a:t>
            </a:r>
            <a:r>
              <a:rPr lang="pt-BR" dirty="0" smtClean="0"/>
              <a:t>: Maria da Graça Pimentel (ICMC-USP)</a:t>
            </a:r>
          </a:p>
          <a:p>
            <a:pPr lvl="1"/>
            <a:r>
              <a:rPr lang="pt-BR" dirty="0" smtClean="0"/>
              <a:t>1st </a:t>
            </a:r>
            <a:r>
              <a:rPr lang="pt-BR" dirty="0" err="1" smtClean="0"/>
              <a:t>Worshop</a:t>
            </a:r>
            <a:r>
              <a:rPr lang="pt-BR" dirty="0" smtClean="0"/>
              <a:t> </a:t>
            </a:r>
            <a:r>
              <a:rPr lang="pt-BR" dirty="0" err="1" smtClean="0"/>
              <a:t>on</a:t>
            </a:r>
            <a:r>
              <a:rPr lang="pt-BR" dirty="0" smtClean="0"/>
              <a:t> </a:t>
            </a:r>
            <a:r>
              <a:rPr lang="pt-BR" dirty="0" err="1" smtClean="0"/>
              <a:t>Tools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Applications</a:t>
            </a:r>
          </a:p>
          <a:p>
            <a:pPr lvl="2"/>
            <a:r>
              <a:rPr lang="pt-BR" dirty="0" err="1" smtClean="0"/>
              <a:t>Chair</a:t>
            </a:r>
            <a:r>
              <a:rPr lang="pt-BR" dirty="0" smtClean="0"/>
              <a:t>: Renata Fortes (ICMC-USP)  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4" y="692696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UFC – Fortaleza/CE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– 2002, </a:t>
            </a:r>
            <a:r>
              <a:rPr kumimoji="0" lang="pt-BR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Oct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7</a:t>
            </a:r>
            <a:r>
              <a:rPr lang="pt-BR" sz="2000" b="1" baseline="30000" dirty="0" err="1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+mj-ea"/>
                <a:cs typeface="+mj-cs"/>
              </a:rPr>
              <a:t>th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-10</a:t>
            </a:r>
            <a:r>
              <a:rPr kumimoji="0" lang="pt-B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th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pic>
        <p:nvPicPr>
          <p:cNvPr id="6" name="Picture 2" descr="C:\Users\audiovisual\Downloads\icone_milesto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348880"/>
            <a:ext cx="390525" cy="390525"/>
          </a:xfrm>
          <a:prstGeom prst="rect">
            <a:avLst/>
          </a:prstGeom>
          <a:noFill/>
        </p:spPr>
      </p:pic>
      <p:pic>
        <p:nvPicPr>
          <p:cNvPr id="2052" name="Picture 4" descr="C:\Users\audiovisual\Downloads\2002.10.07.10-Sbmidia\2002.10.07.10-Sbmidia\DSC001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3645024"/>
            <a:ext cx="3288366" cy="24662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C:\Users\audiovisual\Downloads\2002.10.07.10-Sbmidia\2002.10.07.10-Sbmidia\DSC001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880225">
            <a:off x="5713622" y="4024128"/>
            <a:ext cx="2617520" cy="19631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DDF70CA-99B5-4891-9F17-16A032FCF895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12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pt-BR" smtClean="0"/>
              <a:t>WebMedia</a:t>
            </a:r>
            <a:r>
              <a:rPr lang="pt-BR" sz="1800" smtClean="0">
                <a:solidFill>
                  <a:schemeClr val="accent1">
                    <a:lumMod val="75000"/>
                  </a:schemeClr>
                </a:solidFill>
              </a:rPr>
              <a:t>2012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>
            <a:normAutofit/>
          </a:bodyPr>
          <a:lstStyle/>
          <a:p>
            <a:r>
              <a:rPr lang="pt-BR" sz="2800" dirty="0" smtClean="0"/>
              <a:t>IX </a:t>
            </a:r>
            <a:r>
              <a:rPr lang="pt-BR" sz="2800" dirty="0" err="1" smtClean="0"/>
              <a:t>Brazilian</a:t>
            </a:r>
            <a:r>
              <a:rPr lang="pt-BR" sz="2800" dirty="0" smtClean="0"/>
              <a:t> </a:t>
            </a:r>
            <a:r>
              <a:rPr lang="pt-BR" sz="2800" dirty="0" err="1" smtClean="0"/>
              <a:t>Symposium</a:t>
            </a:r>
            <a:r>
              <a:rPr lang="pt-BR" sz="2800" dirty="0" smtClean="0"/>
              <a:t> </a:t>
            </a:r>
            <a:r>
              <a:rPr lang="pt-BR" sz="2800" dirty="0" err="1" smtClean="0"/>
              <a:t>on</a:t>
            </a:r>
            <a:r>
              <a:rPr lang="pt-BR" sz="2800" dirty="0" smtClean="0"/>
              <a:t> Multimedia Systems </a:t>
            </a:r>
            <a:r>
              <a:rPr lang="pt-BR" sz="2800" dirty="0" err="1" smtClean="0"/>
              <a:t>and</a:t>
            </a:r>
            <a:r>
              <a:rPr lang="pt-BR" sz="2800" dirty="0" smtClean="0"/>
              <a:t> Web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Local </a:t>
            </a:r>
            <a:r>
              <a:rPr lang="pt-BR" dirty="0" err="1" smtClean="0"/>
              <a:t>Chair</a:t>
            </a:r>
            <a:r>
              <a:rPr lang="pt-BR" dirty="0" smtClean="0"/>
              <a:t>: Celso </a:t>
            </a:r>
            <a:r>
              <a:rPr lang="pt-BR" dirty="0" err="1" smtClean="0"/>
              <a:t>Saibel</a:t>
            </a:r>
            <a:r>
              <a:rPr lang="pt-BR" dirty="0" smtClean="0"/>
              <a:t> &amp; </a:t>
            </a:r>
            <a:r>
              <a:rPr lang="pt-BR" dirty="0" err="1" smtClean="0"/>
              <a:t>Joberto</a:t>
            </a:r>
            <a:r>
              <a:rPr lang="pt-BR" dirty="0" smtClean="0"/>
              <a:t> Martins (UNIFACS) </a:t>
            </a:r>
          </a:p>
          <a:p>
            <a:r>
              <a:rPr lang="pt-BR" dirty="0" smtClean="0"/>
              <a:t>PC </a:t>
            </a:r>
            <a:r>
              <a:rPr lang="pt-BR" dirty="0" err="1" smtClean="0"/>
              <a:t>Chair</a:t>
            </a:r>
            <a:r>
              <a:rPr lang="pt-BR" dirty="0" smtClean="0"/>
              <a:t>: Guido Lemos de Souza Filho (UFPB)</a:t>
            </a:r>
          </a:p>
          <a:p>
            <a:pPr lvl="1"/>
            <a:r>
              <a:rPr lang="pt-BR" dirty="0" smtClean="0"/>
              <a:t>  </a:t>
            </a:r>
            <a:r>
              <a:rPr lang="pt-BR" dirty="0" err="1" smtClean="0"/>
              <a:t>New</a:t>
            </a:r>
            <a:r>
              <a:rPr lang="pt-BR" dirty="0" smtClean="0"/>
              <a:t> </a:t>
            </a:r>
            <a:r>
              <a:rPr lang="pt-BR" dirty="0" err="1" smtClean="0"/>
              <a:t>Acronym</a:t>
            </a:r>
            <a:r>
              <a:rPr lang="pt-BR" dirty="0" smtClean="0"/>
              <a:t>: </a:t>
            </a:r>
            <a:r>
              <a:rPr lang="pt-BR" dirty="0" err="1" smtClean="0"/>
              <a:t>WebMídia</a:t>
            </a:r>
            <a:endParaRPr lang="pt-BR" dirty="0" smtClean="0"/>
          </a:p>
          <a:p>
            <a:pPr lvl="1"/>
            <a:r>
              <a:rPr lang="pt-BR" dirty="0" smtClean="0"/>
              <a:t>  </a:t>
            </a:r>
            <a:r>
              <a:rPr lang="pt-BR" dirty="0" err="1" smtClean="0"/>
              <a:t>New</a:t>
            </a:r>
            <a:r>
              <a:rPr lang="pt-BR" dirty="0" smtClean="0"/>
              <a:t> </a:t>
            </a:r>
            <a:r>
              <a:rPr lang="pt-BR" dirty="0" err="1" smtClean="0"/>
              <a:t>format</a:t>
            </a:r>
            <a:r>
              <a:rPr lang="pt-BR" dirty="0" smtClean="0"/>
              <a:t>: </a:t>
            </a:r>
            <a:r>
              <a:rPr lang="pt-BR" dirty="0" err="1" smtClean="0"/>
              <a:t>Two</a:t>
            </a:r>
            <a:r>
              <a:rPr lang="pt-BR" dirty="0" smtClean="0"/>
              <a:t> </a:t>
            </a:r>
            <a:r>
              <a:rPr lang="pt-BR" dirty="0" err="1" smtClean="0"/>
              <a:t>tracks</a:t>
            </a:r>
            <a:endParaRPr lang="pt-BR" dirty="0" smtClean="0"/>
          </a:p>
          <a:p>
            <a:pPr lvl="2"/>
            <a:r>
              <a:rPr lang="pt-BR" dirty="0" smtClean="0"/>
              <a:t>CSCW</a:t>
            </a:r>
          </a:p>
          <a:p>
            <a:pPr lvl="3"/>
            <a:r>
              <a:rPr lang="pt-BR" dirty="0" smtClean="0"/>
              <a:t>Renata Mendes de Araújo (UNIRIO) e Flávia Maria Santoro (NCE–UFRJ) </a:t>
            </a:r>
          </a:p>
          <a:p>
            <a:pPr lvl="2"/>
            <a:r>
              <a:rPr lang="pt-BR" dirty="0" err="1" smtClean="0"/>
              <a:t>Middleware</a:t>
            </a:r>
            <a:r>
              <a:rPr lang="pt-BR" dirty="0" smtClean="0"/>
              <a:t> for Multimedia</a:t>
            </a:r>
          </a:p>
          <a:p>
            <a:pPr lvl="3"/>
            <a:r>
              <a:rPr lang="pt-BR" dirty="0" smtClean="0"/>
              <a:t>Fabio </a:t>
            </a:r>
            <a:r>
              <a:rPr lang="pt-BR" dirty="0" err="1" smtClean="0"/>
              <a:t>Kon</a:t>
            </a:r>
            <a:r>
              <a:rPr lang="pt-BR" dirty="0" smtClean="0"/>
              <a:t> (USP) e Renato Cerqueira (</a:t>
            </a:r>
            <a:r>
              <a:rPr lang="pt-BR" dirty="0" err="1" smtClean="0"/>
              <a:t>PUC–Rio</a:t>
            </a:r>
            <a:r>
              <a:rPr lang="pt-BR" dirty="0" smtClean="0"/>
              <a:t>) </a:t>
            </a:r>
          </a:p>
          <a:p>
            <a:pPr lvl="1"/>
            <a:r>
              <a:rPr lang="pt-BR" dirty="0" err="1" smtClean="0"/>
              <a:t>First</a:t>
            </a:r>
            <a:r>
              <a:rPr lang="pt-BR" dirty="0" smtClean="0"/>
              <a:t> Time: </a:t>
            </a:r>
            <a:r>
              <a:rPr lang="pt-BR" dirty="0" err="1" smtClean="0"/>
              <a:t>Posters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4" y="692696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UNIFACS – Salvador/BA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– 2003, Nov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+mj-ea"/>
                <a:cs typeface="+mj-cs"/>
              </a:rPr>
              <a:t>3</a:t>
            </a:r>
            <a:r>
              <a:rPr lang="pt-BR" sz="2000" b="1" baseline="30000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+mj-ea"/>
                <a:cs typeface="+mj-cs"/>
              </a:rPr>
              <a:t>rd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-6</a:t>
            </a:r>
            <a:r>
              <a:rPr kumimoji="0" lang="pt-B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th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pic>
        <p:nvPicPr>
          <p:cNvPr id="3074" name="Picture 2" descr="C:\Users\audiovisual\Downloads\cd_webmedia2003\webmedia2003\imagens\mar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564904"/>
            <a:ext cx="3456385" cy="720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audiovisual\Downloads\icone_milesto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107" y="2750443"/>
            <a:ext cx="390525" cy="390525"/>
          </a:xfrm>
          <a:prstGeom prst="rect">
            <a:avLst/>
          </a:prstGeom>
          <a:noFill/>
        </p:spPr>
      </p:pic>
      <p:pic>
        <p:nvPicPr>
          <p:cNvPr id="7" name="Picture 2" descr="C:\Users\audiovisual\Downloads\icone_milesto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107" y="2318395"/>
            <a:ext cx="390525" cy="390525"/>
          </a:xfrm>
          <a:prstGeom prst="rect">
            <a:avLst/>
          </a:prstGeom>
          <a:noFill/>
        </p:spPr>
      </p:pic>
      <p:pic>
        <p:nvPicPr>
          <p:cNvPr id="8" name="Picture 2" descr="C:\Users\audiovisual\Downloads\icone_milesto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107" y="5342731"/>
            <a:ext cx="390525" cy="390525"/>
          </a:xfrm>
          <a:prstGeom prst="rect">
            <a:avLst/>
          </a:prstGeom>
          <a:noFill/>
        </p:spPr>
      </p:pic>
      <p:sp>
        <p:nvSpPr>
          <p:cNvPr id="9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DDF70CA-99B5-4891-9F17-16A032FCF895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10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pt-BR" smtClean="0"/>
              <a:t>WebMedia</a:t>
            </a:r>
            <a:r>
              <a:rPr lang="pt-BR" sz="1800" smtClean="0">
                <a:solidFill>
                  <a:schemeClr val="accent1">
                    <a:lumMod val="75000"/>
                  </a:schemeClr>
                </a:solidFill>
              </a:rPr>
              <a:t>2012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>
            <a:normAutofit/>
          </a:bodyPr>
          <a:lstStyle/>
          <a:p>
            <a:r>
              <a:rPr lang="pt-BR" sz="2800" dirty="0" smtClean="0"/>
              <a:t>X </a:t>
            </a:r>
            <a:r>
              <a:rPr lang="pt-BR" sz="2800" dirty="0" err="1" smtClean="0"/>
              <a:t>Brazilian</a:t>
            </a:r>
            <a:r>
              <a:rPr lang="pt-BR" sz="2800" dirty="0" smtClean="0"/>
              <a:t> </a:t>
            </a:r>
            <a:r>
              <a:rPr lang="pt-BR" sz="2800" dirty="0" err="1" smtClean="0"/>
              <a:t>Symposium</a:t>
            </a:r>
            <a:r>
              <a:rPr lang="pt-BR" sz="2800" dirty="0" smtClean="0"/>
              <a:t> </a:t>
            </a:r>
            <a:r>
              <a:rPr lang="pt-BR" sz="2800" dirty="0" err="1" smtClean="0"/>
              <a:t>on</a:t>
            </a:r>
            <a:r>
              <a:rPr lang="pt-BR" sz="2800" dirty="0" smtClean="0"/>
              <a:t> Multimedia Systems </a:t>
            </a:r>
            <a:r>
              <a:rPr lang="pt-BR" sz="2800" dirty="0" err="1" smtClean="0"/>
              <a:t>and</a:t>
            </a:r>
            <a:r>
              <a:rPr lang="pt-BR" sz="2800" dirty="0" smtClean="0"/>
              <a:t> Web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Local </a:t>
            </a:r>
            <a:r>
              <a:rPr lang="pt-BR" dirty="0" err="1" smtClean="0"/>
              <a:t>Chair</a:t>
            </a:r>
            <a:r>
              <a:rPr lang="pt-BR" dirty="0" smtClean="0"/>
              <a:t>:  Cesar Teixeira (UFSCar) &amp; </a:t>
            </a:r>
            <a:br>
              <a:rPr lang="pt-BR" dirty="0" smtClean="0"/>
            </a:br>
            <a:r>
              <a:rPr lang="pt-BR" dirty="0" smtClean="0"/>
              <a:t>                       Renata Fortes (ICMC-USP)</a:t>
            </a:r>
          </a:p>
          <a:p>
            <a:r>
              <a:rPr lang="pt-BR" dirty="0" smtClean="0"/>
              <a:t>PC </a:t>
            </a:r>
            <a:r>
              <a:rPr lang="pt-BR" dirty="0" err="1" smtClean="0"/>
              <a:t>Chair</a:t>
            </a:r>
            <a:r>
              <a:rPr lang="pt-BR" dirty="0" smtClean="0"/>
              <a:t>: Maria da Graça Pimentel (ICMC-USP) &amp; Ethan </a:t>
            </a:r>
            <a:r>
              <a:rPr lang="pt-BR" dirty="0" err="1" smtClean="0"/>
              <a:t>Munson</a:t>
            </a:r>
            <a:r>
              <a:rPr lang="pt-BR" dirty="0" smtClean="0"/>
              <a:t> (Univ. </a:t>
            </a:r>
            <a:r>
              <a:rPr lang="pt-BR" dirty="0" err="1" smtClean="0"/>
              <a:t>Wisconsin</a:t>
            </a:r>
            <a:r>
              <a:rPr lang="pt-BR" dirty="0" smtClean="0"/>
              <a:t>)</a:t>
            </a:r>
          </a:p>
          <a:p>
            <a:pPr lvl="1"/>
            <a:r>
              <a:rPr lang="pt-BR" dirty="0" err="1" smtClean="0"/>
              <a:t>Jointly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</a:t>
            </a:r>
            <a:r>
              <a:rPr lang="pt-BR" dirty="0" err="1" smtClean="0"/>
              <a:t>Latin</a:t>
            </a:r>
            <a:r>
              <a:rPr lang="pt-BR" dirty="0" smtClean="0"/>
              <a:t> America Web (</a:t>
            </a:r>
            <a:r>
              <a:rPr lang="pt-BR" dirty="0" err="1" smtClean="0"/>
              <a:t>LAWeb</a:t>
            </a:r>
            <a:r>
              <a:rPr lang="pt-BR" dirty="0" smtClean="0"/>
              <a:t>)</a:t>
            </a:r>
          </a:p>
          <a:p>
            <a:pPr lvl="1"/>
            <a:r>
              <a:rPr lang="pt-BR" dirty="0" err="1" smtClean="0"/>
              <a:t>Two</a:t>
            </a:r>
            <a:r>
              <a:rPr lang="pt-BR" dirty="0" smtClean="0"/>
              <a:t> </a:t>
            </a:r>
            <a:r>
              <a:rPr lang="pt-BR" dirty="0" err="1" smtClean="0"/>
              <a:t>tracks</a:t>
            </a:r>
            <a:endParaRPr lang="pt-BR" dirty="0" smtClean="0"/>
          </a:p>
          <a:p>
            <a:pPr lvl="2"/>
            <a:r>
              <a:rPr lang="pt-BR" dirty="0" err="1" smtClean="0"/>
              <a:t>Portuguese</a:t>
            </a:r>
            <a:r>
              <a:rPr lang="pt-BR" dirty="0" smtClean="0"/>
              <a:t>/</a:t>
            </a:r>
            <a:r>
              <a:rPr lang="pt-BR" dirty="0" err="1" smtClean="0"/>
              <a:t>Spanish</a:t>
            </a:r>
            <a:endParaRPr lang="pt-BR" dirty="0" smtClean="0"/>
          </a:p>
          <a:p>
            <a:pPr lvl="2"/>
            <a:r>
              <a:rPr lang="pt-BR" dirty="0" err="1" smtClean="0"/>
              <a:t>English</a:t>
            </a:r>
            <a:endParaRPr lang="pt-BR" dirty="0" smtClean="0"/>
          </a:p>
          <a:p>
            <a:pPr lvl="1"/>
            <a:r>
              <a:rPr lang="pt-BR" dirty="0" smtClean="0"/>
              <a:t> 1st </a:t>
            </a:r>
            <a:r>
              <a:rPr lang="pt-BR" dirty="0" err="1" smtClean="0"/>
              <a:t>Undergraduate</a:t>
            </a:r>
            <a:r>
              <a:rPr lang="pt-BR" dirty="0" smtClean="0"/>
              <a:t> Research </a:t>
            </a:r>
            <a:br>
              <a:rPr lang="pt-BR" dirty="0" smtClean="0"/>
            </a:br>
            <a:r>
              <a:rPr lang="pt-BR" dirty="0" smtClean="0"/>
              <a:t> Workshop</a:t>
            </a:r>
          </a:p>
          <a:p>
            <a:pPr lvl="1"/>
            <a:r>
              <a:rPr lang="pt-BR" dirty="0" smtClean="0"/>
              <a:t> </a:t>
            </a:r>
            <a:r>
              <a:rPr lang="pt-BR" dirty="0" err="1" smtClean="0"/>
              <a:t>Proceedings</a:t>
            </a:r>
            <a:r>
              <a:rPr lang="pt-BR" dirty="0" smtClean="0"/>
              <a:t> </a:t>
            </a:r>
            <a:r>
              <a:rPr lang="pt-BR" dirty="0" err="1" smtClean="0"/>
              <a:t>were</a:t>
            </a:r>
            <a:r>
              <a:rPr lang="pt-BR" dirty="0" smtClean="0"/>
              <a:t> </a:t>
            </a:r>
            <a:r>
              <a:rPr lang="pt-BR" dirty="0" err="1" smtClean="0"/>
              <a:t>sent</a:t>
            </a:r>
            <a:r>
              <a:rPr lang="pt-BR" dirty="0" smtClean="0"/>
              <a:t> to IEEE &amp; ACM</a:t>
            </a:r>
          </a:p>
          <a:p>
            <a:pPr lvl="1"/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4" y="692696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ICMC-USP – Ribeirão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Preto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/SP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– 2004, </a:t>
            </a:r>
            <a:r>
              <a:rPr kumimoji="0" lang="pt-BR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Oct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12</a:t>
            </a:r>
            <a:r>
              <a:rPr lang="pt-BR" sz="2000" b="1" baseline="30000" dirty="0" err="1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+mj-ea"/>
                <a:cs typeface="+mj-cs"/>
              </a:rPr>
              <a:t>th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-15</a:t>
            </a:r>
            <a:r>
              <a:rPr kumimoji="0" lang="pt-B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th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7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DDF70CA-99B5-4891-9F17-16A032FCF895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8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pt-BR" smtClean="0"/>
              <a:t>WebMedia</a:t>
            </a:r>
            <a:r>
              <a:rPr lang="pt-BR" sz="1800" smtClean="0">
                <a:solidFill>
                  <a:schemeClr val="accent1">
                    <a:lumMod val="75000"/>
                  </a:schemeClr>
                </a:solidFill>
              </a:rPr>
              <a:t>2012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2" descr="C:\Users\audiovisual\Downloads\icone_milesto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107" y="4838675"/>
            <a:ext cx="390525" cy="390525"/>
          </a:xfrm>
          <a:prstGeom prst="rect">
            <a:avLst/>
          </a:prstGeom>
          <a:noFill/>
        </p:spPr>
      </p:pic>
      <p:pic>
        <p:nvPicPr>
          <p:cNvPr id="28674" name="Picture 2" descr="http://www.icmc.usp.br/laweb/webmedia/images/Logo_LAWEBMEDIA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717032"/>
            <a:ext cx="4000500" cy="1628776"/>
          </a:xfrm>
          <a:prstGeom prst="rect">
            <a:avLst/>
          </a:prstGeom>
          <a:noFill/>
        </p:spPr>
      </p:pic>
      <p:pic>
        <p:nvPicPr>
          <p:cNvPr id="10" name="Picture 2" descr="C:\Users\audiovisual\Downloads\icone_milesto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589240"/>
            <a:ext cx="390525" cy="39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>
            <a:normAutofit/>
          </a:bodyPr>
          <a:lstStyle/>
          <a:p>
            <a:r>
              <a:rPr lang="pt-BR" sz="2800" dirty="0" smtClean="0"/>
              <a:t>XI </a:t>
            </a:r>
            <a:r>
              <a:rPr lang="pt-BR" sz="2800" dirty="0" err="1" smtClean="0"/>
              <a:t>Brazilian</a:t>
            </a:r>
            <a:r>
              <a:rPr lang="pt-BR" sz="2800" dirty="0" smtClean="0"/>
              <a:t> </a:t>
            </a:r>
            <a:r>
              <a:rPr lang="pt-BR" sz="2800" dirty="0" err="1" smtClean="0"/>
              <a:t>Symposium</a:t>
            </a:r>
            <a:r>
              <a:rPr lang="pt-BR" sz="2800" dirty="0" smtClean="0"/>
              <a:t> </a:t>
            </a:r>
            <a:r>
              <a:rPr lang="pt-BR" sz="2800" dirty="0" err="1" smtClean="0"/>
              <a:t>on</a:t>
            </a:r>
            <a:r>
              <a:rPr lang="pt-BR" sz="2800" dirty="0" smtClean="0"/>
              <a:t> Multimedia Systems </a:t>
            </a:r>
            <a:r>
              <a:rPr lang="pt-BR" sz="2800" dirty="0" err="1" smtClean="0"/>
              <a:t>and</a:t>
            </a:r>
            <a:r>
              <a:rPr lang="pt-BR" sz="2800" dirty="0" smtClean="0"/>
              <a:t> Web 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Local </a:t>
            </a:r>
            <a:r>
              <a:rPr lang="pt-BR" dirty="0" err="1" smtClean="0"/>
              <a:t>Chair</a:t>
            </a:r>
            <a:r>
              <a:rPr lang="pt-BR" dirty="0" smtClean="0"/>
              <a:t>: Eduardo </a:t>
            </a:r>
            <a:r>
              <a:rPr lang="pt-BR" dirty="0" err="1" smtClean="0"/>
              <a:t>Barrere</a:t>
            </a:r>
            <a:r>
              <a:rPr lang="pt-BR" dirty="0" smtClean="0"/>
              <a:t>, Iran C. Abrão &amp;  </a:t>
            </a:r>
            <a:br>
              <a:rPr lang="pt-BR" dirty="0" smtClean="0"/>
            </a:br>
            <a:r>
              <a:rPr lang="pt-BR" dirty="0" smtClean="0"/>
              <a:t>                      João Benedito dos S. Junior (PUC Minas)</a:t>
            </a:r>
          </a:p>
          <a:p>
            <a:r>
              <a:rPr lang="pt-BR" dirty="0" smtClean="0"/>
              <a:t>PC </a:t>
            </a:r>
            <a:r>
              <a:rPr lang="pt-BR" dirty="0" err="1" smtClean="0"/>
              <a:t>Chair</a:t>
            </a:r>
            <a:r>
              <a:rPr lang="pt-BR" dirty="0" smtClean="0"/>
              <a:t>: Renata Fortes (ICMC-USP)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lvl="1"/>
            <a:r>
              <a:rPr lang="pt-BR" dirty="0" smtClean="0"/>
              <a:t> 1st Workshop </a:t>
            </a:r>
            <a:r>
              <a:rPr lang="pt-BR" dirty="0" err="1" smtClean="0"/>
              <a:t>on</a:t>
            </a:r>
            <a:r>
              <a:rPr lang="pt-BR" dirty="0" smtClean="0"/>
              <a:t> Digital TV</a:t>
            </a:r>
          </a:p>
          <a:p>
            <a:pPr lvl="1"/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4" y="692696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+mj-ea"/>
                <a:cs typeface="+mj-cs"/>
              </a:rPr>
              <a:t>PUC Minas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– Poços de Caldas/MG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– 2005, </a:t>
            </a:r>
            <a:r>
              <a:rPr kumimoji="0" lang="pt-BR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Dec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+mj-ea"/>
                <a:cs typeface="+mj-cs"/>
              </a:rPr>
              <a:t>5</a:t>
            </a:r>
            <a:r>
              <a:rPr lang="pt-BR" sz="2000" b="1" baseline="30000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+mj-ea"/>
                <a:cs typeface="+mj-cs"/>
              </a:rPr>
              <a:t>th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-7</a:t>
            </a:r>
            <a:r>
              <a:rPr kumimoji="0" lang="pt-B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th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pic>
        <p:nvPicPr>
          <p:cNvPr id="12290" name="Picture 2" descr="C:\Users\audiovisual\Downloads\WebMedia2005\WebMedia2005\imagens\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8618804" cy="1008112"/>
          </a:xfrm>
          <a:prstGeom prst="rect">
            <a:avLst/>
          </a:prstGeom>
          <a:noFill/>
        </p:spPr>
      </p:pic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DDF70CA-99B5-4891-9F17-16A032FCF895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pt-BR" smtClean="0"/>
              <a:t>WebMedia</a:t>
            </a:r>
            <a:r>
              <a:rPr lang="pt-BR" sz="1800" smtClean="0">
                <a:solidFill>
                  <a:schemeClr val="accent1">
                    <a:lumMod val="75000"/>
                  </a:schemeClr>
                </a:solidFill>
              </a:rPr>
              <a:t>2012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2" descr="C:\Users\audiovisual\Downloads\icone_milesto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107" y="4478635"/>
            <a:ext cx="390525" cy="39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634082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XII </a:t>
            </a:r>
            <a:r>
              <a:rPr lang="pt-BR" sz="2800" dirty="0" err="1" smtClean="0"/>
              <a:t>Brazilian</a:t>
            </a:r>
            <a:r>
              <a:rPr lang="pt-BR" sz="2800" dirty="0" smtClean="0"/>
              <a:t> </a:t>
            </a:r>
            <a:r>
              <a:rPr lang="pt-BR" sz="2800" dirty="0" err="1" smtClean="0"/>
              <a:t>Symposium</a:t>
            </a:r>
            <a:r>
              <a:rPr lang="pt-BR" sz="2800" dirty="0" smtClean="0"/>
              <a:t> </a:t>
            </a:r>
            <a:r>
              <a:rPr lang="pt-BR" sz="2800" dirty="0" err="1" smtClean="0"/>
              <a:t>on</a:t>
            </a:r>
            <a:r>
              <a:rPr lang="pt-BR" sz="2800" dirty="0" smtClean="0"/>
              <a:t> Multimedia Systems </a:t>
            </a:r>
            <a:r>
              <a:rPr lang="pt-BR" sz="2800" dirty="0" err="1" smtClean="0"/>
              <a:t>and</a:t>
            </a:r>
            <a:r>
              <a:rPr lang="pt-BR" sz="2800" dirty="0" smtClean="0"/>
              <a:t> Web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Local </a:t>
            </a:r>
            <a:r>
              <a:rPr lang="pt-BR" dirty="0" err="1" smtClean="0"/>
              <a:t>Chair</a:t>
            </a:r>
            <a:r>
              <a:rPr lang="pt-BR" dirty="0" smtClean="0"/>
              <a:t>:  Rogério Ferreira Rodrigues (</a:t>
            </a:r>
            <a:r>
              <a:rPr lang="pt-BR" dirty="0" err="1" smtClean="0"/>
              <a:t>PUC-Rio</a:t>
            </a:r>
            <a:r>
              <a:rPr lang="pt-BR" dirty="0" smtClean="0"/>
              <a:t>)</a:t>
            </a:r>
            <a:br>
              <a:rPr lang="pt-BR" dirty="0" smtClean="0"/>
            </a:br>
            <a:r>
              <a:rPr lang="pt-BR" dirty="0" smtClean="0"/>
              <a:t>                       Jair C. Leite (UFRN) </a:t>
            </a:r>
          </a:p>
          <a:p>
            <a:r>
              <a:rPr lang="pt-BR" dirty="0" smtClean="0"/>
              <a:t>PC </a:t>
            </a:r>
            <a:r>
              <a:rPr lang="pt-BR" dirty="0" err="1" smtClean="0"/>
              <a:t>Chair</a:t>
            </a:r>
            <a:r>
              <a:rPr lang="pt-BR" dirty="0" smtClean="0"/>
              <a:t>: Luiz Fernando Gomes Soares (</a:t>
            </a:r>
            <a:r>
              <a:rPr lang="pt-BR" dirty="0" err="1" smtClean="0"/>
              <a:t>PUC-Rio</a:t>
            </a:r>
            <a:r>
              <a:rPr lang="pt-BR" dirty="0" smtClean="0"/>
              <a:t>)</a:t>
            </a:r>
          </a:p>
          <a:p>
            <a:pPr lvl="1"/>
            <a:r>
              <a:rPr lang="pt-BR" dirty="0" err="1" smtClean="0"/>
              <a:t>Jointly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:</a:t>
            </a:r>
          </a:p>
          <a:p>
            <a:pPr lvl="2"/>
            <a:r>
              <a:rPr lang="en-US" dirty="0" smtClean="0"/>
              <a:t>Symposium on Human Factors on Computing Systems</a:t>
            </a:r>
          </a:p>
          <a:p>
            <a:pPr lvl="2"/>
            <a:r>
              <a:rPr lang="en-US" dirty="0" smtClean="0"/>
              <a:t>Brazilian Symposium on Collaborative Systems</a:t>
            </a:r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4" y="692696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UFRN – Natal/RN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– 2006, 19</a:t>
            </a:r>
            <a:r>
              <a:rPr lang="pt-BR" sz="2000" b="1" baseline="30000" dirty="0" err="1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+mj-ea"/>
                <a:cs typeface="+mj-cs"/>
              </a:rPr>
              <a:t>th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-22</a:t>
            </a:r>
            <a:r>
              <a:rPr kumimoji="0" lang="pt-B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th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pic>
        <p:nvPicPr>
          <p:cNvPr id="6" name="Picture 2" descr="C:\Users\audiovisual\Downloads\2006 WebmediaNatalUFRN\2006 WebmediaNatalUFRN\DSCN0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10881">
            <a:off x="939455" y="4501320"/>
            <a:ext cx="2262121" cy="1696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3" descr="C:\Users\audiovisual\Downloads\2006 WebmediaNatalUFRN\2006 WebmediaNatalUFRN\DSCN0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35108">
            <a:off x="5950468" y="4439510"/>
            <a:ext cx="2555656" cy="19170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DDF70CA-99B5-4891-9F17-16A032FCF895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pt-BR" smtClean="0"/>
              <a:t>WebMedia</a:t>
            </a:r>
            <a:r>
              <a:rPr lang="pt-BR" sz="1800" smtClean="0">
                <a:solidFill>
                  <a:schemeClr val="accent1">
                    <a:lumMod val="75000"/>
                  </a:schemeClr>
                </a:solidFill>
              </a:rPr>
              <a:t>2012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458" name="Picture 2" descr="http://comissoes.sbc.org.br/ce-webmedia/webmedia2006/index_arquivos/logoWebmedia-portugu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238972"/>
            <a:ext cx="2705100" cy="1638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800" dirty="0" smtClean="0"/>
              <a:t>XIII </a:t>
            </a:r>
            <a:r>
              <a:rPr lang="pt-BR" sz="2800" dirty="0" err="1" smtClean="0"/>
              <a:t>Brazilian</a:t>
            </a:r>
            <a:r>
              <a:rPr lang="pt-BR" sz="2800" dirty="0" smtClean="0"/>
              <a:t> </a:t>
            </a:r>
            <a:r>
              <a:rPr lang="pt-BR" sz="2800" dirty="0" err="1" smtClean="0"/>
              <a:t>Symposium</a:t>
            </a:r>
            <a:r>
              <a:rPr lang="pt-BR" sz="2800" dirty="0" smtClean="0"/>
              <a:t> </a:t>
            </a:r>
            <a:r>
              <a:rPr lang="pt-BR" sz="2800" dirty="0" err="1" smtClean="0"/>
              <a:t>on</a:t>
            </a:r>
            <a:r>
              <a:rPr lang="pt-BR" sz="2800" dirty="0" smtClean="0"/>
              <a:t> Multimedia Systems </a:t>
            </a:r>
            <a:r>
              <a:rPr lang="pt-BR" sz="2800" dirty="0" err="1" smtClean="0"/>
              <a:t>and</a:t>
            </a:r>
            <a:r>
              <a:rPr lang="pt-BR" sz="2800" dirty="0" smtClean="0"/>
              <a:t> Web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Local </a:t>
            </a:r>
            <a:r>
              <a:rPr lang="pt-BR" dirty="0" err="1" smtClean="0"/>
              <a:t>Chair</a:t>
            </a:r>
            <a:r>
              <a:rPr lang="pt-BR" dirty="0" smtClean="0"/>
              <a:t>: José </a:t>
            </a:r>
            <a:r>
              <a:rPr lang="pt-BR" dirty="0" err="1" smtClean="0"/>
              <a:t>Valdeni</a:t>
            </a:r>
            <a:r>
              <a:rPr lang="pt-BR" dirty="0" smtClean="0"/>
              <a:t> de Lima (UFRGS)</a:t>
            </a:r>
          </a:p>
          <a:p>
            <a:r>
              <a:rPr lang="pt-BR" dirty="0" smtClean="0"/>
              <a:t>PC </a:t>
            </a:r>
            <a:r>
              <a:rPr lang="pt-BR" dirty="0" err="1" smtClean="0"/>
              <a:t>Chair</a:t>
            </a:r>
            <a:r>
              <a:rPr lang="pt-BR" dirty="0" smtClean="0"/>
              <a:t>: Carlos André Guimarães Ferraz (UFPE)</a:t>
            </a:r>
          </a:p>
          <a:p>
            <a:pPr lvl="1"/>
            <a:r>
              <a:rPr lang="en-US" dirty="0" smtClean="0"/>
              <a:t>Workshop on Business Process Management</a:t>
            </a:r>
          </a:p>
          <a:p>
            <a:pPr lvl="1"/>
            <a:r>
              <a:rPr lang="en-US" dirty="0" smtClean="0"/>
              <a:t>International Symposium on Computer Architecture and High Performance Computing </a:t>
            </a:r>
            <a:endParaRPr lang="pt-BR" dirty="0" smtClean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4" y="692696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+mj-ea"/>
                <a:cs typeface="+mj-cs"/>
              </a:rPr>
              <a:t>UFGRS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– Gramado/RS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– 2007, </a:t>
            </a:r>
            <a:r>
              <a:rPr kumimoji="0" lang="pt-BR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Oct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21</a:t>
            </a:r>
            <a:r>
              <a:rPr lang="pt-BR" sz="2000" b="1" baseline="30000" dirty="0" err="1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+mj-ea"/>
                <a:cs typeface="+mj-cs"/>
              </a:rPr>
              <a:t>st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-24</a:t>
            </a:r>
            <a:r>
              <a:rPr kumimoji="0" lang="pt-B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th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DDF70CA-99B5-4891-9F17-16A032FCF895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pt-BR" smtClean="0"/>
              <a:t>WebMedia</a:t>
            </a:r>
            <a:r>
              <a:rPr lang="pt-BR" sz="1800" smtClean="0">
                <a:solidFill>
                  <a:schemeClr val="accent1">
                    <a:lumMod val="75000"/>
                  </a:schemeClr>
                </a:solidFill>
              </a:rPr>
              <a:t>2012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434" name="Picture 2" descr="http://www.sbc.org.br/webmedia2007/pictures/IMG_37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36179">
            <a:off x="216024" y="4365104"/>
            <a:ext cx="230425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http://www.sbc.org.br/webmedia2007/pictures/IMG_37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74805">
            <a:off x="1726005" y="4494704"/>
            <a:ext cx="2232248" cy="1674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8" name="Picture 6" descr="http://www.sbc.org.br/webmedia2007/pictures/IMG_37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28049">
            <a:off x="3849783" y="4392912"/>
            <a:ext cx="2518146" cy="1888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0" name="Picture 8" descr="Original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62240">
            <a:off x="6131865" y="4377217"/>
            <a:ext cx="1480264" cy="1973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2" name="Picture 10" descr="Original imag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71007">
            <a:off x="7341072" y="4329212"/>
            <a:ext cx="1502530" cy="2003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4" name="Picture 12" descr="Original 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07704" y="1700808"/>
            <a:ext cx="5411755" cy="40588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My</a:t>
            </a:r>
            <a:r>
              <a:rPr lang="pt-BR" dirty="0" smtClean="0"/>
              <a:t> Agenda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err="1" smtClean="0"/>
              <a:t>Three</a:t>
            </a:r>
            <a:r>
              <a:rPr lang="pt-BR" sz="2800" dirty="0" smtClean="0"/>
              <a:t> </a:t>
            </a:r>
            <a:r>
              <a:rPr lang="pt-BR" sz="2800" dirty="0" err="1" smtClean="0"/>
              <a:t>Steps</a:t>
            </a:r>
            <a:endParaRPr lang="pt-BR" sz="2800" dirty="0" smtClean="0"/>
          </a:p>
          <a:p>
            <a:pPr lvl="1"/>
            <a:r>
              <a:rPr lang="pt-BR" sz="2800" dirty="0" err="1" smtClean="0"/>
              <a:t>Reviewing</a:t>
            </a:r>
            <a:r>
              <a:rPr lang="pt-BR" sz="2800" dirty="0" smtClean="0"/>
              <a:t> </a:t>
            </a:r>
            <a:r>
              <a:rPr lang="pt-BR" sz="2800" dirty="0" err="1" smtClean="0"/>
              <a:t>previous</a:t>
            </a:r>
            <a:r>
              <a:rPr lang="pt-BR" sz="2800" dirty="0" smtClean="0"/>
              <a:t> </a:t>
            </a:r>
            <a:r>
              <a:rPr lang="pt-BR" sz="2800" dirty="0" err="1" smtClean="0"/>
              <a:t>editions</a:t>
            </a:r>
            <a:endParaRPr lang="pt-BR" sz="2800" dirty="0" smtClean="0"/>
          </a:p>
          <a:p>
            <a:pPr lvl="1"/>
            <a:r>
              <a:rPr lang="pt-BR" sz="2800" dirty="0" err="1" smtClean="0"/>
              <a:t>Showing</a:t>
            </a:r>
            <a:r>
              <a:rPr lang="pt-BR" sz="2800" dirty="0" smtClean="0"/>
              <a:t> some </a:t>
            </a:r>
            <a:r>
              <a:rPr lang="pt-BR" sz="2800" dirty="0" err="1" smtClean="0"/>
              <a:t>numbers</a:t>
            </a:r>
            <a:endParaRPr lang="pt-BR" sz="2800" dirty="0" smtClean="0"/>
          </a:p>
          <a:p>
            <a:pPr lvl="1"/>
            <a:r>
              <a:rPr lang="pt-BR" sz="2800" dirty="0" err="1" smtClean="0"/>
              <a:t>Webmedia´s</a:t>
            </a:r>
            <a:r>
              <a:rPr lang="pt-BR" sz="2800" dirty="0" smtClean="0"/>
              <a:t> </a:t>
            </a:r>
            <a:r>
              <a:rPr lang="pt-BR" sz="2800" dirty="0" err="1" smtClean="0"/>
              <a:t>relevance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70CA-99B5-4891-9F17-16A032FCF895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WebMedia</a:t>
            </a:r>
            <a:r>
              <a:rPr lang="pt-BR" sz="1800" smtClean="0">
                <a:solidFill>
                  <a:schemeClr val="accent1">
                    <a:lumMod val="75000"/>
                  </a:schemeClr>
                </a:solidFill>
              </a:rPr>
              <a:t>2012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072" y="3376595"/>
            <a:ext cx="7669360" cy="130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800" dirty="0" smtClean="0"/>
              <a:t>XIV </a:t>
            </a:r>
            <a:r>
              <a:rPr lang="pt-BR" sz="2800" dirty="0" err="1" smtClean="0"/>
              <a:t>Brazilian</a:t>
            </a:r>
            <a:r>
              <a:rPr lang="pt-BR" sz="2800" dirty="0" smtClean="0"/>
              <a:t> </a:t>
            </a:r>
            <a:r>
              <a:rPr lang="pt-BR" sz="2800" dirty="0" err="1" smtClean="0"/>
              <a:t>Symposium</a:t>
            </a:r>
            <a:r>
              <a:rPr lang="pt-BR" sz="2800" dirty="0" smtClean="0"/>
              <a:t> </a:t>
            </a:r>
            <a:r>
              <a:rPr lang="pt-BR" sz="2800" dirty="0" err="1" smtClean="0"/>
              <a:t>on</a:t>
            </a:r>
            <a:r>
              <a:rPr lang="pt-BR" sz="2800" dirty="0" smtClean="0"/>
              <a:t> Multimedia Systems </a:t>
            </a:r>
            <a:r>
              <a:rPr lang="pt-BR" sz="2800" dirty="0" err="1" smtClean="0"/>
              <a:t>and</a:t>
            </a:r>
            <a:r>
              <a:rPr lang="pt-BR" sz="2800" dirty="0" smtClean="0"/>
              <a:t> Web 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Local </a:t>
            </a:r>
            <a:r>
              <a:rPr lang="pt-BR" dirty="0" err="1" smtClean="0"/>
              <a:t>Chair</a:t>
            </a:r>
            <a:r>
              <a:rPr lang="pt-BR" dirty="0" smtClean="0"/>
              <a:t>:   José Gonçalves Pereira Filho (UFES)</a:t>
            </a:r>
          </a:p>
          <a:p>
            <a:r>
              <a:rPr lang="pt-BR" dirty="0" smtClean="0"/>
              <a:t>PC </a:t>
            </a:r>
            <a:r>
              <a:rPr lang="pt-BR" dirty="0" err="1" smtClean="0"/>
              <a:t>Chair</a:t>
            </a:r>
            <a:r>
              <a:rPr lang="pt-BR" dirty="0" smtClean="0"/>
              <a:t>: Celso Alberto </a:t>
            </a:r>
            <a:r>
              <a:rPr lang="pt-BR" dirty="0" err="1" smtClean="0"/>
              <a:t>Saibel</a:t>
            </a:r>
            <a:r>
              <a:rPr lang="pt-BR" dirty="0" smtClean="0"/>
              <a:t> Santos (</a:t>
            </a:r>
            <a:r>
              <a:rPr lang="pt-BR" dirty="0" err="1" smtClean="0"/>
              <a:t>Unifacs</a:t>
            </a:r>
            <a:r>
              <a:rPr lang="pt-BR" dirty="0" smtClean="0"/>
              <a:t>) &amp; Rogério Ferreira Rodrigues (FAST / </a:t>
            </a:r>
            <a:r>
              <a:rPr lang="pt-BR" dirty="0" err="1" smtClean="0"/>
              <a:t>PUC-Rio</a:t>
            </a:r>
            <a:r>
              <a:rPr lang="pt-BR" dirty="0" smtClean="0"/>
              <a:t> ) </a:t>
            </a:r>
          </a:p>
          <a:p>
            <a:pPr lvl="2"/>
            <a:r>
              <a:rPr lang="en-US" dirty="0" smtClean="0"/>
              <a:t>Jointly with LA-Web &amp; Brazilian Symposium on </a:t>
            </a:r>
            <a:r>
              <a:rPr lang="en-US" dirty="0" err="1" smtClean="0"/>
              <a:t>Colaborative</a:t>
            </a:r>
            <a:r>
              <a:rPr lang="en-US" dirty="0" smtClean="0"/>
              <a:t> Systems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4" y="692696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UFES – Vila Velha/ES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– 2008, </a:t>
            </a:r>
            <a:r>
              <a:rPr kumimoji="0" lang="pt-BR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Oct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+mj-ea"/>
                <a:cs typeface="+mj-cs"/>
              </a:rPr>
              <a:t>26</a:t>
            </a:r>
            <a:r>
              <a:rPr lang="pt-BR" sz="2000" b="1" baseline="30000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+mj-ea"/>
                <a:cs typeface="+mj-cs"/>
              </a:rPr>
              <a:t>th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-29</a:t>
            </a:r>
            <a:r>
              <a:rPr kumimoji="0" lang="pt-B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th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pic>
        <p:nvPicPr>
          <p:cNvPr id="25605" name="Picture 5" descr="http://www.inf.ufes.br/ws2008/imagens/Palestras%20-%20Seg%2027-08%2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6257">
            <a:off x="5930220" y="4809609"/>
            <a:ext cx="2674268" cy="1786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9" name="Picture 9" descr="http://www.inf.ufes.br/ws2008/imagens/Coquetel%20-%20Seg%2027-08%20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46872">
            <a:off x="717566" y="4967990"/>
            <a:ext cx="2412032" cy="1611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7" name="Picture 7" descr="http://www.inf.ufes.br/ws2008/imagens/Encerramento%20-%20Qua%2029-08%20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5090" y="4800917"/>
            <a:ext cx="2797070" cy="1868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800" dirty="0" smtClean="0"/>
              <a:t>XV </a:t>
            </a:r>
            <a:r>
              <a:rPr lang="pt-BR" sz="2800" dirty="0" err="1" smtClean="0"/>
              <a:t>Brazilian</a:t>
            </a:r>
            <a:r>
              <a:rPr lang="pt-BR" sz="2800" dirty="0" smtClean="0"/>
              <a:t> </a:t>
            </a:r>
            <a:r>
              <a:rPr lang="pt-BR" sz="2800" dirty="0" err="1" smtClean="0"/>
              <a:t>Symposium</a:t>
            </a:r>
            <a:r>
              <a:rPr lang="pt-BR" sz="2800" dirty="0" smtClean="0"/>
              <a:t> </a:t>
            </a:r>
            <a:r>
              <a:rPr lang="pt-BR" sz="2800" dirty="0" err="1" smtClean="0"/>
              <a:t>on</a:t>
            </a:r>
            <a:r>
              <a:rPr lang="pt-BR" sz="2800" dirty="0" smtClean="0"/>
              <a:t> Multimedia Systems </a:t>
            </a:r>
            <a:r>
              <a:rPr lang="pt-BR" sz="2800" dirty="0" err="1" smtClean="0"/>
              <a:t>and</a:t>
            </a:r>
            <a:r>
              <a:rPr lang="pt-BR" sz="2800" dirty="0" smtClean="0"/>
              <a:t> Web 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Local </a:t>
            </a:r>
            <a:r>
              <a:rPr lang="pt-BR" dirty="0" err="1" smtClean="0"/>
              <a:t>Chair</a:t>
            </a:r>
            <a:r>
              <a:rPr lang="pt-BR" dirty="0" smtClean="0"/>
              <a:t>: Fernando Trinta &amp; Pedro Porfírio (UNIFOR)</a:t>
            </a:r>
          </a:p>
          <a:p>
            <a:r>
              <a:rPr lang="pt-BR" dirty="0" smtClean="0"/>
              <a:t>PC </a:t>
            </a:r>
            <a:r>
              <a:rPr lang="pt-BR" dirty="0" err="1" smtClean="0"/>
              <a:t>Chair</a:t>
            </a:r>
            <a:r>
              <a:rPr lang="pt-BR" dirty="0" smtClean="0"/>
              <a:t>: Renata Fortes &amp; </a:t>
            </a:r>
            <a:r>
              <a:rPr lang="pt-BR" dirty="0" err="1" smtClean="0"/>
              <a:t>Rudinei</a:t>
            </a:r>
            <a:r>
              <a:rPr lang="pt-BR" dirty="0" smtClean="0"/>
              <a:t> </a:t>
            </a:r>
            <a:r>
              <a:rPr lang="pt-BR" dirty="0" err="1" smtClean="0"/>
              <a:t>Goularte</a:t>
            </a:r>
            <a:r>
              <a:rPr lang="pt-BR" dirty="0" smtClean="0"/>
              <a:t> (ICMC-USP)</a:t>
            </a:r>
          </a:p>
          <a:p>
            <a:pPr lvl="1"/>
            <a:r>
              <a:rPr lang="pt-BR" dirty="0" err="1" smtClean="0"/>
              <a:t>Jointly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SBBD, SBES, SBSC</a:t>
            </a:r>
          </a:p>
          <a:p>
            <a:pPr lvl="1"/>
            <a:r>
              <a:rPr lang="pt-BR" dirty="0" smtClean="0"/>
              <a:t>Best </a:t>
            </a:r>
            <a:r>
              <a:rPr lang="pt-BR" dirty="0" err="1" smtClean="0"/>
              <a:t>papers</a:t>
            </a:r>
            <a:r>
              <a:rPr lang="pt-BR" dirty="0" smtClean="0"/>
              <a:t> </a:t>
            </a:r>
            <a:r>
              <a:rPr lang="pt-BR" dirty="0" err="1" smtClean="0"/>
              <a:t>were</a:t>
            </a:r>
            <a:r>
              <a:rPr lang="pt-BR" dirty="0" smtClean="0"/>
              <a:t> </a:t>
            </a:r>
            <a:r>
              <a:rPr lang="pt-BR" dirty="0" err="1" smtClean="0"/>
              <a:t>sent</a:t>
            </a:r>
            <a:r>
              <a:rPr lang="pt-BR" dirty="0" smtClean="0"/>
              <a:t> to JBCS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4" y="692696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UNIFOR – Fortaleza/CE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– 2009, </a:t>
            </a:r>
            <a:r>
              <a:rPr kumimoji="0" lang="pt-BR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Oct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+mj-ea"/>
                <a:cs typeface="+mj-cs"/>
              </a:rPr>
              <a:t>5</a:t>
            </a:r>
            <a:r>
              <a:rPr lang="pt-BR" sz="2000" b="1" baseline="30000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+mj-ea"/>
                <a:cs typeface="+mj-cs"/>
              </a:rPr>
              <a:t>th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-7</a:t>
            </a:r>
            <a:r>
              <a:rPr kumimoji="0" lang="pt-B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th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pic>
        <p:nvPicPr>
          <p:cNvPr id="24581" name="Picture 5" descr="C:\Users\audiovisual\Downloads\banner_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8056502" cy="1849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5106">
            <a:off x="804191" y="4894016"/>
            <a:ext cx="3186235" cy="173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7285">
            <a:off x="4689071" y="4873181"/>
            <a:ext cx="3412651" cy="172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800" dirty="0" smtClean="0"/>
              <a:t>XVI </a:t>
            </a:r>
            <a:r>
              <a:rPr lang="pt-BR" sz="2800" dirty="0" err="1" smtClean="0"/>
              <a:t>Brazilian</a:t>
            </a:r>
            <a:r>
              <a:rPr lang="pt-BR" sz="2800" dirty="0" smtClean="0"/>
              <a:t> </a:t>
            </a:r>
            <a:r>
              <a:rPr lang="pt-BR" sz="2800" dirty="0" err="1" smtClean="0"/>
              <a:t>Symposium</a:t>
            </a:r>
            <a:r>
              <a:rPr lang="pt-BR" sz="2800" dirty="0" smtClean="0"/>
              <a:t> </a:t>
            </a:r>
            <a:r>
              <a:rPr lang="pt-BR" sz="2800" dirty="0" err="1" smtClean="0"/>
              <a:t>on</a:t>
            </a:r>
            <a:r>
              <a:rPr lang="pt-BR" sz="2800" dirty="0" smtClean="0"/>
              <a:t> Multimedia Systems </a:t>
            </a:r>
            <a:r>
              <a:rPr lang="pt-BR" sz="2800" dirty="0" err="1" smtClean="0"/>
              <a:t>and</a:t>
            </a:r>
            <a:r>
              <a:rPr lang="pt-BR" sz="2800" dirty="0" smtClean="0"/>
              <a:t> Web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Local </a:t>
            </a:r>
            <a:r>
              <a:rPr lang="pt-BR" dirty="0" err="1" smtClean="0"/>
              <a:t>Chair</a:t>
            </a:r>
            <a:r>
              <a:rPr lang="pt-BR" dirty="0" smtClean="0"/>
              <a:t>: Eduardo </a:t>
            </a:r>
            <a:r>
              <a:rPr lang="pt-BR" dirty="0" err="1" smtClean="0"/>
              <a:t>Barrére</a:t>
            </a:r>
            <a:r>
              <a:rPr lang="pt-BR" dirty="0" smtClean="0"/>
              <a:t> (UFJF)</a:t>
            </a:r>
          </a:p>
          <a:p>
            <a:r>
              <a:rPr lang="pt-BR" dirty="0" smtClean="0"/>
              <a:t>CP </a:t>
            </a:r>
            <a:r>
              <a:rPr lang="pt-BR" dirty="0" err="1" smtClean="0"/>
              <a:t>Chair</a:t>
            </a:r>
            <a:r>
              <a:rPr lang="pt-BR" dirty="0" smtClean="0"/>
              <a:t>: Jussara Almeida (UFMG)</a:t>
            </a:r>
          </a:p>
          <a:p>
            <a:pPr lvl="1"/>
            <a:r>
              <a:rPr lang="pt-BR" dirty="0" err="1" smtClean="0"/>
              <a:t>Jointly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SBBD, SBSC &amp; IHC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4" y="692696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UFMG– Belo Horizonte/MG 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– 2010, </a:t>
            </a:r>
            <a:r>
              <a:rPr kumimoji="0" lang="pt-BR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Oct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3</a:t>
            </a:r>
            <a:r>
              <a:rPr lang="pt-BR" sz="2000" b="1" baseline="30000" dirty="0" err="1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+mj-ea"/>
                <a:cs typeface="+mj-cs"/>
              </a:rPr>
              <a:t>rd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-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+mj-ea"/>
                <a:cs typeface="+mj-cs"/>
              </a:rPr>
              <a:t>5</a:t>
            </a:r>
            <a:r>
              <a:rPr kumimoji="0" lang="pt-BR" sz="2000" b="1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th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DDF70CA-99B5-4891-9F17-16A032FCF895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pt-BR" smtClean="0"/>
              <a:t>WebMedia</a:t>
            </a:r>
            <a:r>
              <a:rPr lang="pt-BR" sz="1800" smtClean="0">
                <a:solidFill>
                  <a:schemeClr val="accent1">
                    <a:lumMod val="75000"/>
                  </a:schemeClr>
                </a:solidFill>
              </a:rPr>
              <a:t>2012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284984"/>
            <a:ext cx="7019925" cy="2095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800" dirty="0" smtClean="0"/>
              <a:t>XVII </a:t>
            </a:r>
            <a:r>
              <a:rPr lang="pt-BR" sz="2800" dirty="0" err="1" smtClean="0"/>
              <a:t>Brazilian</a:t>
            </a:r>
            <a:r>
              <a:rPr lang="pt-BR" sz="2800" dirty="0" smtClean="0"/>
              <a:t> </a:t>
            </a:r>
            <a:r>
              <a:rPr lang="pt-BR" sz="2800" dirty="0" err="1" smtClean="0"/>
              <a:t>Symposium</a:t>
            </a:r>
            <a:r>
              <a:rPr lang="pt-BR" sz="2800" dirty="0" smtClean="0"/>
              <a:t> </a:t>
            </a:r>
            <a:r>
              <a:rPr lang="pt-BR" sz="2800" dirty="0" err="1" smtClean="0"/>
              <a:t>on</a:t>
            </a:r>
            <a:r>
              <a:rPr lang="pt-BR" sz="2800" dirty="0" smtClean="0"/>
              <a:t> Multimedia Systems </a:t>
            </a:r>
            <a:r>
              <a:rPr lang="pt-BR" sz="2800" dirty="0" err="1" smtClean="0"/>
              <a:t>and</a:t>
            </a:r>
            <a:r>
              <a:rPr lang="pt-BR" sz="2800" dirty="0" smtClean="0"/>
              <a:t> Web 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Local </a:t>
            </a:r>
            <a:r>
              <a:rPr lang="pt-BR" dirty="0" err="1" smtClean="0"/>
              <a:t>Chair</a:t>
            </a:r>
            <a:r>
              <a:rPr lang="pt-BR" dirty="0" smtClean="0"/>
              <a:t>: Roberto </a:t>
            </a:r>
            <a:r>
              <a:rPr lang="pt-BR" dirty="0" err="1" smtClean="0"/>
              <a:t>Willrich</a:t>
            </a:r>
            <a:r>
              <a:rPr lang="pt-BR" dirty="0" smtClean="0"/>
              <a:t> (UFSC)</a:t>
            </a:r>
          </a:p>
          <a:p>
            <a:r>
              <a:rPr lang="pt-BR" dirty="0" smtClean="0"/>
              <a:t>CP </a:t>
            </a:r>
            <a:r>
              <a:rPr lang="pt-BR" dirty="0" err="1" smtClean="0"/>
              <a:t>Chair</a:t>
            </a:r>
            <a:r>
              <a:rPr lang="pt-BR" dirty="0" smtClean="0"/>
              <a:t>: José </a:t>
            </a:r>
            <a:r>
              <a:rPr lang="pt-BR" dirty="0" err="1" smtClean="0"/>
              <a:t>Valdeni</a:t>
            </a:r>
            <a:r>
              <a:rPr lang="pt-BR" dirty="0" smtClean="0"/>
              <a:t> de Lima (UFRGS)</a:t>
            </a:r>
          </a:p>
          <a:p>
            <a:pPr lvl="1"/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4" y="692696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UFSC – Florianópolis/SC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– 2011, Jul 3</a:t>
            </a:r>
            <a:r>
              <a:rPr lang="pt-BR" sz="2000" b="1" baseline="30000" dirty="0" err="1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+mj-ea"/>
                <a:cs typeface="+mj-cs"/>
              </a:rPr>
              <a:t>rd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-6</a:t>
            </a:r>
            <a:r>
              <a:rPr kumimoji="0" lang="pt-B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th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DDF70CA-99B5-4891-9F17-16A032FCF895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pt-BR" smtClean="0"/>
              <a:t>WebMedia</a:t>
            </a:r>
            <a:r>
              <a:rPr lang="pt-BR" sz="1800" smtClean="0">
                <a:solidFill>
                  <a:schemeClr val="accent1">
                    <a:lumMod val="75000"/>
                  </a:schemeClr>
                </a:solidFill>
              </a:rPr>
              <a:t>2012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314" name="Picture 2" descr="https://lh3.googleusercontent.com/-9Z_nzF4G37U/TpT_K3EGjoI/AAAAAAAAI6I/gVTdmGhMLyE/s692/DSC06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97370">
            <a:off x="5772132" y="4163720"/>
            <a:ext cx="2654863" cy="1991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Picture 4" descr="https://lh4.googleusercontent.com/-_SGC3qsxGY0/TpUCctPLTCI/AAAAAAAAI8w/0GP7xIjWDjg/s692/DSC06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95174">
            <a:off x="467545" y="4091712"/>
            <a:ext cx="2750874" cy="2063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8" name="Picture 6" descr="https://lh5.googleusercontent.com/-rx3_gLFW7wc/TpUBDlHsA8I/AAAAAAAAJqo/afep3vgJY0s/s692/DSC061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659664"/>
            <a:ext cx="2918892" cy="2189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0" name="Picture 8" descr="http://1.bp.blogspot.com/-oj-4KrG9zU0/To4DGo3KXZI/AAAAAAAAAD4/OF5Zw3LiSeE/s1600/xvi-webmed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2420888"/>
            <a:ext cx="5161631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800" dirty="0" smtClean="0"/>
              <a:t>XVIII Workshop </a:t>
            </a:r>
            <a:r>
              <a:rPr lang="pt-BR" sz="2800" dirty="0" err="1" smtClean="0"/>
              <a:t>on</a:t>
            </a:r>
            <a:r>
              <a:rPr lang="pt-BR" sz="2800" dirty="0" smtClean="0"/>
              <a:t> Multimedia </a:t>
            </a:r>
            <a:r>
              <a:rPr lang="pt-BR" sz="2800" dirty="0" err="1" smtClean="0"/>
              <a:t>and</a:t>
            </a:r>
            <a:r>
              <a:rPr lang="pt-BR" sz="2800" dirty="0" smtClean="0"/>
              <a:t> </a:t>
            </a:r>
            <a:r>
              <a:rPr lang="pt-BR" sz="2800" dirty="0" err="1" smtClean="0"/>
              <a:t>HyperMedia</a:t>
            </a:r>
            <a:r>
              <a:rPr lang="pt-BR" sz="2800" dirty="0" smtClean="0"/>
              <a:t> Systems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Local </a:t>
            </a:r>
            <a:r>
              <a:rPr lang="pt-BR" dirty="0" err="1" smtClean="0"/>
              <a:t>Chair</a:t>
            </a:r>
            <a:r>
              <a:rPr lang="pt-BR" dirty="0" smtClean="0"/>
              <a:t>: Graça </a:t>
            </a:r>
            <a:r>
              <a:rPr lang="pt-BR" dirty="0" err="1" smtClean="0"/>
              <a:t>Bressan</a:t>
            </a:r>
            <a:r>
              <a:rPr lang="pt-BR" dirty="0" smtClean="0"/>
              <a:t> (USP) &amp; Regina Melo (USP)</a:t>
            </a:r>
          </a:p>
          <a:p>
            <a:r>
              <a:rPr lang="pt-BR" dirty="0" smtClean="0"/>
              <a:t>CP </a:t>
            </a:r>
            <a:r>
              <a:rPr lang="pt-BR" dirty="0" err="1" smtClean="0"/>
              <a:t>Chair</a:t>
            </a:r>
            <a:r>
              <a:rPr lang="pt-BR" dirty="0" smtClean="0"/>
              <a:t>: Maria da Graça Pimentel (ICMC-USP)</a:t>
            </a:r>
          </a:p>
          <a:p>
            <a:pPr lvl="1"/>
            <a:r>
              <a:rPr lang="pt-BR" dirty="0" smtClean="0"/>
              <a:t>Ethan </a:t>
            </a:r>
            <a:r>
              <a:rPr lang="pt-BR" dirty="0" err="1" smtClean="0"/>
              <a:t>Munson</a:t>
            </a:r>
            <a:r>
              <a:rPr lang="pt-BR" dirty="0" smtClean="0"/>
              <a:t> (Multimedia)</a:t>
            </a:r>
          </a:p>
          <a:p>
            <a:pPr lvl="1"/>
            <a:r>
              <a:rPr lang="pt-BR" dirty="0" smtClean="0"/>
              <a:t>André </a:t>
            </a:r>
            <a:r>
              <a:rPr lang="pt-BR" dirty="0" err="1" smtClean="0"/>
              <a:t>Santachè</a:t>
            </a:r>
            <a:r>
              <a:rPr lang="pt-BR" dirty="0" smtClean="0"/>
              <a:t> (Web &amp; Social Networks)</a:t>
            </a:r>
          </a:p>
          <a:p>
            <a:pPr lvl="1"/>
            <a:endParaRPr lang="pt-BR" dirty="0" smtClean="0"/>
          </a:p>
          <a:p>
            <a:endParaRPr lang="pt-BR" dirty="0" smtClean="0"/>
          </a:p>
          <a:p>
            <a:pPr lvl="1"/>
            <a:r>
              <a:rPr lang="pt-BR" dirty="0" err="1" smtClean="0"/>
              <a:t>Proceedings</a:t>
            </a:r>
            <a:r>
              <a:rPr lang="pt-BR" dirty="0" smtClean="0"/>
              <a:t> are </a:t>
            </a:r>
            <a:r>
              <a:rPr lang="pt-BR" dirty="0" err="1" smtClean="0"/>
              <a:t>already</a:t>
            </a:r>
            <a:r>
              <a:rPr lang="pt-BR" dirty="0" smtClean="0"/>
              <a:t> online!!! </a:t>
            </a:r>
          </a:p>
          <a:p>
            <a:pPr lvl="2">
              <a:buNone/>
            </a:pPr>
            <a:endParaRPr lang="pt-BR" dirty="0" smtClean="0"/>
          </a:p>
          <a:p>
            <a:pPr lvl="1"/>
            <a:r>
              <a:rPr lang="pt-BR" dirty="0" err="1" smtClean="0"/>
              <a:t>Rebuttal</a:t>
            </a:r>
            <a:r>
              <a:rPr lang="pt-BR" dirty="0" smtClean="0"/>
              <a:t> </a:t>
            </a:r>
            <a:r>
              <a:rPr lang="pt-BR" dirty="0" err="1" smtClean="0"/>
              <a:t>phase</a:t>
            </a:r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4" y="692696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USP – São Paulo/SP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– 2012, </a:t>
            </a:r>
            <a:r>
              <a:rPr kumimoji="0" lang="pt-BR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Oct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15</a:t>
            </a:r>
            <a:r>
              <a:rPr lang="pt-BR" sz="2000" b="1" baseline="30000" dirty="0" err="1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+mj-ea"/>
                <a:cs typeface="+mj-cs"/>
              </a:rPr>
              <a:t>th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-18</a:t>
            </a:r>
            <a:r>
              <a:rPr kumimoji="0" lang="pt-B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th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pic>
        <p:nvPicPr>
          <p:cNvPr id="6" name="Picture 2" descr="C:\Users\audiovisual\Downloads\icone_milesto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107" y="4118595"/>
            <a:ext cx="390525" cy="390525"/>
          </a:xfrm>
          <a:prstGeom prst="rect">
            <a:avLst/>
          </a:prstGeom>
          <a:noFill/>
        </p:spPr>
      </p:pic>
      <p:sp>
        <p:nvSpPr>
          <p:cNvPr id="7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DDF70CA-99B5-4891-9F17-16A032FCF895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8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pt-BR" smtClean="0"/>
              <a:t>WebMedia</a:t>
            </a:r>
            <a:r>
              <a:rPr lang="pt-BR" sz="1800" smtClean="0">
                <a:solidFill>
                  <a:schemeClr val="accent1">
                    <a:lumMod val="75000"/>
                  </a:schemeClr>
                </a:solidFill>
              </a:rPr>
              <a:t>2012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2" descr="C:\Users\audiovisual\Downloads\icone_milesto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107" y="4982691"/>
            <a:ext cx="390525" cy="39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22313" y="5433243"/>
            <a:ext cx="7772400" cy="1362075"/>
          </a:xfrm>
        </p:spPr>
        <p:txBody>
          <a:bodyPr/>
          <a:lstStyle/>
          <a:p>
            <a:r>
              <a:rPr lang="pt-BR" dirty="0" err="1" smtClean="0"/>
              <a:t>Showing</a:t>
            </a:r>
            <a:r>
              <a:rPr lang="pt-BR" dirty="0" smtClean="0"/>
              <a:t> some </a:t>
            </a:r>
            <a:r>
              <a:rPr lang="pt-BR" dirty="0" err="1" smtClean="0"/>
              <a:t>numbers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722313" y="3933056"/>
            <a:ext cx="7772400" cy="1500187"/>
          </a:xfrm>
        </p:spPr>
        <p:txBody>
          <a:bodyPr/>
          <a:lstStyle/>
          <a:p>
            <a:r>
              <a:rPr lang="pt-BR" dirty="0" err="1" smtClean="0"/>
              <a:t>Step</a:t>
            </a:r>
            <a:r>
              <a:rPr lang="pt-BR" dirty="0" smtClean="0"/>
              <a:t> </a:t>
            </a:r>
            <a:r>
              <a:rPr lang="pt-BR" dirty="0" err="1" smtClean="0"/>
              <a:t>Two</a:t>
            </a:r>
            <a:endParaRPr lang="pt-BR" dirty="0"/>
          </a:p>
        </p:txBody>
      </p:sp>
      <p:pic>
        <p:nvPicPr>
          <p:cNvPr id="9220" name="Picture 4" descr="C:\Users\audiovisual\Downloads\anais\digitalizar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15201">
            <a:off x="786711" y="691785"/>
            <a:ext cx="2432353" cy="3373116"/>
          </a:xfrm>
          <a:prstGeom prst="rect">
            <a:avLst/>
          </a:prstGeom>
          <a:noFill/>
        </p:spPr>
      </p:pic>
      <p:pic>
        <p:nvPicPr>
          <p:cNvPr id="9221" name="Picture 5" descr="C:\Users\audiovisual\Downloads\anais\digitalizar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13949">
            <a:off x="649435" y="1442677"/>
            <a:ext cx="1931837" cy="2740769"/>
          </a:xfrm>
          <a:prstGeom prst="rect">
            <a:avLst/>
          </a:prstGeom>
          <a:noFill/>
        </p:spPr>
      </p:pic>
      <p:pic>
        <p:nvPicPr>
          <p:cNvPr id="9223" name="Picture 7" descr="C:\Users\audiovisual\Downloads\anais\digitalizar0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95638">
            <a:off x="5974735" y="589293"/>
            <a:ext cx="2490263" cy="3300596"/>
          </a:xfrm>
          <a:prstGeom prst="rect">
            <a:avLst/>
          </a:prstGeom>
          <a:noFill/>
        </p:spPr>
      </p:pic>
      <p:pic>
        <p:nvPicPr>
          <p:cNvPr id="9224" name="Picture 8" descr="C:\Users\audiovisual\Downloads\anais\digitalizar00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06976">
            <a:off x="5988276" y="1058379"/>
            <a:ext cx="1611425" cy="2264520"/>
          </a:xfrm>
          <a:prstGeom prst="rect">
            <a:avLst/>
          </a:prstGeom>
          <a:noFill/>
        </p:spPr>
      </p:pic>
      <p:pic>
        <p:nvPicPr>
          <p:cNvPr id="9225" name="Picture 9" descr="C:\Users\audiovisual\Downloads\anais\digitalizar00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21049">
            <a:off x="3508063" y="381851"/>
            <a:ext cx="1970406" cy="2808312"/>
          </a:xfrm>
          <a:prstGeom prst="rect">
            <a:avLst/>
          </a:prstGeom>
          <a:noFill/>
        </p:spPr>
      </p:pic>
      <p:pic>
        <p:nvPicPr>
          <p:cNvPr id="9226" name="Picture 10" descr="C:\Users\audiovisual\Downloads\anais\digitalizar00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64021">
            <a:off x="4468946" y="1314183"/>
            <a:ext cx="1939974" cy="2880320"/>
          </a:xfrm>
          <a:prstGeom prst="rect">
            <a:avLst/>
          </a:prstGeom>
          <a:noFill/>
        </p:spPr>
      </p:pic>
      <p:pic>
        <p:nvPicPr>
          <p:cNvPr id="9218" name="Picture 2" descr="C:\Users\audiovisual\Downloads\anais\digitalizar00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1889715">
            <a:off x="6615752" y="1979376"/>
            <a:ext cx="1978157" cy="2737124"/>
          </a:xfrm>
          <a:prstGeom prst="rect">
            <a:avLst/>
          </a:prstGeom>
          <a:noFill/>
        </p:spPr>
      </p:pic>
      <p:pic>
        <p:nvPicPr>
          <p:cNvPr id="9222" name="Picture 6" descr="C:\Users\audiovisual\Downloads\anais\digitalizar000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832" y="1916832"/>
            <a:ext cx="1505245" cy="2310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Submission</a:t>
            </a:r>
            <a:r>
              <a:rPr lang="pt-BR" dirty="0" smtClean="0"/>
              <a:t> x </a:t>
            </a:r>
            <a:r>
              <a:rPr lang="pt-BR" dirty="0" err="1" smtClean="0"/>
              <a:t>Acceptance</a:t>
            </a:r>
            <a:endParaRPr lang="pt-BR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457200" y="1412875"/>
          <a:ext cx="82296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DDF70CA-99B5-4891-9F17-16A032FCF895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10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pt-BR" smtClean="0"/>
              <a:t>WebMedia</a:t>
            </a:r>
            <a:r>
              <a:rPr lang="pt-BR" sz="1800" smtClean="0">
                <a:solidFill>
                  <a:schemeClr val="accent1">
                    <a:lumMod val="75000"/>
                  </a:schemeClr>
                </a:solidFill>
              </a:rPr>
              <a:t>2012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Acceptance</a:t>
            </a:r>
            <a:r>
              <a:rPr lang="pt-BR" dirty="0" smtClean="0"/>
              <a:t> Rate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457200" y="1412875"/>
          <a:ext cx="82296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DDF70CA-99B5-4891-9F17-16A032FCF895}" type="slidenum">
              <a:rPr lang="pt-BR" smtClean="0"/>
              <a:pPr/>
              <a:t>27</a:t>
            </a:fld>
            <a:endParaRPr lang="pt-BR"/>
          </a:p>
        </p:txBody>
      </p:sp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pt-BR" smtClean="0"/>
              <a:t>WebMedia</a:t>
            </a:r>
            <a:r>
              <a:rPr lang="pt-BR" sz="1800" smtClean="0">
                <a:solidFill>
                  <a:schemeClr val="accent1">
                    <a:lumMod val="75000"/>
                  </a:schemeClr>
                </a:solidFill>
              </a:rPr>
              <a:t>2012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PC </a:t>
            </a:r>
            <a:r>
              <a:rPr lang="pt-BR" dirty="0" err="1" smtClean="0"/>
              <a:t>Growth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457200" y="1412875"/>
          <a:ext cx="82296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DDF70CA-99B5-4891-9F17-16A032FCF895}" type="slidenum">
              <a:rPr lang="pt-BR" smtClean="0"/>
              <a:pPr/>
              <a:t>28</a:t>
            </a:fld>
            <a:endParaRPr lang="pt-BR"/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pt-BR" smtClean="0"/>
              <a:t>WebMedia</a:t>
            </a:r>
            <a:r>
              <a:rPr lang="pt-BR" sz="1800" smtClean="0">
                <a:solidFill>
                  <a:schemeClr val="accent1">
                    <a:lumMod val="75000"/>
                  </a:schemeClr>
                </a:solidFill>
              </a:rPr>
              <a:t>2012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Papers</a:t>
            </a:r>
            <a:r>
              <a:rPr lang="pt-BR" dirty="0" smtClean="0"/>
              <a:t> per </a:t>
            </a:r>
            <a:r>
              <a:rPr lang="pt-BR" dirty="0" err="1" smtClean="0"/>
              <a:t>Reviewer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457200" y="1412875"/>
          <a:ext cx="82296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DDF70CA-99B5-4891-9F17-16A032FCF895}" type="slidenum">
              <a:rPr lang="pt-BR" smtClean="0"/>
              <a:pPr/>
              <a:t>29</a:t>
            </a:fld>
            <a:endParaRPr lang="pt-BR"/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pt-BR" smtClean="0"/>
              <a:t>WebMedia</a:t>
            </a:r>
            <a:r>
              <a:rPr lang="pt-BR" sz="1800" smtClean="0">
                <a:solidFill>
                  <a:schemeClr val="accent1">
                    <a:lumMod val="75000"/>
                  </a:schemeClr>
                </a:solidFill>
              </a:rPr>
              <a:t>2012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22313" y="5379293"/>
            <a:ext cx="7772400" cy="1362075"/>
          </a:xfrm>
        </p:spPr>
        <p:txBody>
          <a:bodyPr/>
          <a:lstStyle/>
          <a:p>
            <a:r>
              <a:rPr lang="pt-BR" dirty="0" err="1" smtClean="0"/>
              <a:t>Reviewing</a:t>
            </a:r>
            <a:r>
              <a:rPr lang="pt-BR" dirty="0" smtClean="0"/>
              <a:t> </a:t>
            </a:r>
            <a:r>
              <a:rPr lang="pt-BR" dirty="0" err="1" smtClean="0"/>
              <a:t>Previous</a:t>
            </a:r>
            <a:r>
              <a:rPr lang="pt-BR" dirty="0" smtClean="0"/>
              <a:t> </a:t>
            </a:r>
            <a:r>
              <a:rPr lang="pt-BR" dirty="0" err="1" smtClean="0"/>
              <a:t>editions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722313" y="3879106"/>
            <a:ext cx="7772400" cy="1500187"/>
          </a:xfrm>
        </p:spPr>
        <p:txBody>
          <a:bodyPr/>
          <a:lstStyle/>
          <a:p>
            <a:r>
              <a:rPr lang="pt-BR" dirty="0" err="1" smtClean="0"/>
              <a:t>Step</a:t>
            </a:r>
            <a:r>
              <a:rPr lang="pt-BR" dirty="0" smtClean="0"/>
              <a:t> </a:t>
            </a:r>
            <a:r>
              <a:rPr lang="pt-BR" dirty="0" err="1" smtClean="0"/>
              <a:t>One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More </a:t>
            </a:r>
            <a:r>
              <a:rPr lang="pt-BR" dirty="0" err="1" smtClean="0"/>
              <a:t>numbers</a:t>
            </a:r>
            <a:r>
              <a:rPr lang="pt-BR" dirty="0" smtClean="0"/>
              <a:t>???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err="1" smtClean="0"/>
              <a:t>Mapping</a:t>
            </a:r>
            <a:r>
              <a:rPr lang="pt-BR" sz="2800" dirty="0" smtClean="0"/>
              <a:t> </a:t>
            </a:r>
            <a:r>
              <a:rPr lang="pt-BR" sz="2800" dirty="0" err="1" smtClean="0"/>
              <a:t>WebMedia´s</a:t>
            </a:r>
            <a:r>
              <a:rPr lang="pt-BR" sz="2800" dirty="0" smtClean="0"/>
              <a:t> </a:t>
            </a:r>
            <a:r>
              <a:rPr lang="pt-BR" sz="2800" dirty="0" err="1" smtClean="0"/>
              <a:t>papers</a:t>
            </a:r>
            <a:r>
              <a:rPr lang="pt-BR" sz="2800" dirty="0" smtClean="0"/>
              <a:t> ...</a:t>
            </a:r>
          </a:p>
          <a:p>
            <a:endParaRPr lang="pt-BR" sz="2800" dirty="0" smtClean="0"/>
          </a:p>
          <a:p>
            <a:pPr lvl="1"/>
            <a:r>
              <a:rPr lang="pt-BR" sz="2800" dirty="0" err="1" smtClean="0"/>
              <a:t>Papers</a:t>
            </a:r>
            <a:r>
              <a:rPr lang="pt-BR" sz="2800" dirty="0" smtClean="0"/>
              <a:t> per </a:t>
            </a:r>
            <a:r>
              <a:rPr lang="pt-BR" sz="2800" dirty="0" err="1" smtClean="0"/>
              <a:t>author</a:t>
            </a:r>
            <a:r>
              <a:rPr lang="pt-BR" sz="2800" dirty="0" smtClean="0"/>
              <a:t>?</a:t>
            </a:r>
          </a:p>
          <a:p>
            <a:pPr lvl="1"/>
            <a:r>
              <a:rPr lang="pt-BR" sz="2800" dirty="0" err="1" smtClean="0"/>
              <a:t>Papers</a:t>
            </a:r>
            <a:r>
              <a:rPr lang="pt-BR" sz="2800" dirty="0" smtClean="0"/>
              <a:t> per </a:t>
            </a:r>
            <a:r>
              <a:rPr lang="pt-BR" sz="2800" dirty="0" err="1" smtClean="0"/>
              <a:t>institution</a:t>
            </a:r>
            <a:r>
              <a:rPr lang="pt-BR" sz="2800" dirty="0" smtClean="0"/>
              <a:t>?</a:t>
            </a:r>
          </a:p>
          <a:p>
            <a:pPr lvl="1"/>
            <a:r>
              <a:rPr lang="pt-BR" sz="2800" dirty="0" err="1" smtClean="0"/>
              <a:t>Papers</a:t>
            </a:r>
            <a:r>
              <a:rPr lang="pt-BR" sz="2800" dirty="0" smtClean="0"/>
              <a:t> per </a:t>
            </a:r>
            <a:r>
              <a:rPr lang="pt-BR" sz="2800" dirty="0" err="1" smtClean="0"/>
              <a:t>idiom</a:t>
            </a:r>
            <a:r>
              <a:rPr lang="pt-BR" sz="2800" dirty="0" smtClean="0"/>
              <a:t>?</a:t>
            </a:r>
          </a:p>
          <a:p>
            <a:pPr lvl="1"/>
            <a:r>
              <a:rPr lang="pt-BR" sz="2800" dirty="0" err="1" smtClean="0"/>
              <a:t>Papers</a:t>
            </a:r>
            <a:r>
              <a:rPr lang="pt-BR" sz="2800" dirty="0" smtClean="0"/>
              <a:t> per </a:t>
            </a:r>
            <a:r>
              <a:rPr lang="pt-BR" sz="2800" dirty="0" err="1" smtClean="0"/>
              <a:t>Brazilian</a:t>
            </a:r>
            <a:r>
              <a:rPr lang="pt-BR" sz="2800" dirty="0" smtClean="0"/>
              <a:t> </a:t>
            </a:r>
            <a:r>
              <a:rPr lang="pt-BR" sz="2800" dirty="0" err="1" smtClean="0"/>
              <a:t>State</a:t>
            </a:r>
            <a:r>
              <a:rPr lang="pt-BR" sz="2800" dirty="0" smtClean="0"/>
              <a:t>?</a:t>
            </a:r>
          </a:p>
          <a:p>
            <a:pPr lvl="1"/>
            <a:r>
              <a:rPr lang="pt-BR" sz="2800" dirty="0" err="1" smtClean="0"/>
              <a:t>Papers</a:t>
            </a:r>
            <a:r>
              <a:rPr lang="pt-BR" sz="2800" dirty="0" smtClean="0"/>
              <a:t> per Research </a:t>
            </a:r>
            <a:r>
              <a:rPr lang="pt-BR" sz="2800" dirty="0" err="1" smtClean="0"/>
              <a:t>Topic</a:t>
            </a:r>
            <a:r>
              <a:rPr lang="pt-BR" sz="2800" dirty="0" smtClean="0"/>
              <a:t>?</a:t>
            </a:r>
          </a:p>
          <a:p>
            <a:pPr lvl="1"/>
            <a:endParaRPr lang="pt-BR" sz="2800" dirty="0" smtClean="0"/>
          </a:p>
          <a:p>
            <a:endParaRPr lang="pt-BR" sz="2800" dirty="0" smtClean="0"/>
          </a:p>
          <a:p>
            <a:pPr lvl="1"/>
            <a:endParaRPr lang="pt-BR" sz="2800" dirty="0" smtClean="0"/>
          </a:p>
          <a:p>
            <a:pPr lvl="1"/>
            <a:endParaRPr lang="pt-BR" sz="2800" dirty="0" smtClean="0"/>
          </a:p>
          <a:p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70CA-99B5-4891-9F17-16A032FCF895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An</a:t>
            </a:r>
            <a:r>
              <a:rPr lang="pt-BR" dirty="0" smtClean="0"/>
              <a:t> Web Application...</a:t>
            </a:r>
            <a:endParaRPr lang="pt-BR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Full</a:t>
            </a:r>
            <a:r>
              <a:rPr lang="pt-BR" dirty="0" smtClean="0"/>
              <a:t> </a:t>
            </a:r>
            <a:r>
              <a:rPr lang="pt-BR" dirty="0" err="1" smtClean="0"/>
              <a:t>papers</a:t>
            </a:r>
            <a:r>
              <a:rPr lang="pt-BR" dirty="0" smtClean="0"/>
              <a:t> </a:t>
            </a:r>
            <a:r>
              <a:rPr lang="pt-BR" dirty="0" err="1" smtClean="0"/>
              <a:t>only</a:t>
            </a:r>
            <a:endParaRPr lang="pt-BR" dirty="0" smtClean="0"/>
          </a:p>
          <a:p>
            <a:r>
              <a:rPr lang="pt-BR" dirty="0" err="1" smtClean="0"/>
              <a:t>Papers</a:t>
            </a:r>
            <a:r>
              <a:rPr lang="pt-BR" dirty="0" smtClean="0"/>
              <a:t> </a:t>
            </a:r>
            <a:r>
              <a:rPr lang="pt-BR" dirty="0" err="1" smtClean="0"/>
              <a:t>info</a:t>
            </a:r>
            <a:r>
              <a:rPr lang="pt-BR" dirty="0" smtClean="0"/>
              <a:t>:</a:t>
            </a:r>
          </a:p>
          <a:p>
            <a:pPr lvl="1"/>
            <a:r>
              <a:rPr lang="pt-BR" dirty="0" err="1" smtClean="0"/>
              <a:t>Title</a:t>
            </a:r>
            <a:endParaRPr lang="pt-BR" dirty="0" smtClean="0"/>
          </a:p>
          <a:p>
            <a:pPr lvl="1"/>
            <a:r>
              <a:rPr lang="pt-BR" dirty="0" err="1" smtClean="0"/>
              <a:t>Author</a:t>
            </a:r>
            <a:endParaRPr lang="pt-BR" dirty="0" smtClean="0"/>
          </a:p>
          <a:p>
            <a:pPr lvl="1"/>
            <a:r>
              <a:rPr lang="pt-BR" dirty="0" err="1" smtClean="0"/>
              <a:t>Affiliation</a:t>
            </a:r>
            <a:endParaRPr lang="pt-BR" dirty="0" smtClean="0"/>
          </a:p>
          <a:p>
            <a:pPr lvl="1"/>
            <a:r>
              <a:rPr lang="pt-BR" dirty="0" err="1" smtClean="0"/>
              <a:t>State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err="1" smtClean="0"/>
              <a:t>Avaliable</a:t>
            </a:r>
            <a:r>
              <a:rPr lang="pt-BR" dirty="0" smtClean="0"/>
              <a:t> </a:t>
            </a:r>
            <a:r>
              <a:rPr lang="pt-BR" dirty="0" err="1" smtClean="0"/>
              <a:t>at</a:t>
            </a:r>
            <a:r>
              <a:rPr lang="pt-BR" dirty="0" smtClean="0"/>
              <a:t>:</a:t>
            </a:r>
          </a:p>
          <a:p>
            <a:pPr lvl="1"/>
            <a:r>
              <a:rPr lang="pt-BR" sz="3200" dirty="0" smtClean="0"/>
              <a:t>http://paperz.zn.inf.br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WebMedia</a:t>
            </a:r>
            <a:r>
              <a:rPr lang="pt-BR" sz="1800" smtClean="0">
                <a:solidFill>
                  <a:schemeClr val="accent1">
                    <a:lumMod val="75000"/>
                  </a:schemeClr>
                </a:solidFill>
              </a:rPr>
              <a:t>2012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70CA-99B5-4891-9F17-16A032FCF895}" type="slidenum">
              <a:rPr lang="pt-BR" smtClean="0"/>
              <a:pPr/>
              <a:t>31</a:t>
            </a:fld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700808"/>
            <a:ext cx="5472608" cy="3292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Words</a:t>
            </a:r>
            <a:r>
              <a:rPr lang="pt-BR" dirty="0" smtClean="0"/>
              <a:t> </a:t>
            </a:r>
            <a:r>
              <a:rPr lang="pt-BR" dirty="0" err="1" smtClean="0"/>
              <a:t>Cloud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4" y="692696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Papers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r>
              <a:rPr kumimoji="0" lang="pt-B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Written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in </a:t>
            </a:r>
            <a:r>
              <a:rPr kumimoji="0" lang="pt-B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English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31880"/>
            <a:ext cx="8568952" cy="514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DDF70CA-99B5-4891-9F17-16A032FCF895}" type="slidenum">
              <a:rPr lang="pt-BR" smtClean="0"/>
              <a:pPr/>
              <a:t>32</a:t>
            </a:fld>
            <a:endParaRPr lang="pt-BR"/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pt-BR" smtClean="0"/>
              <a:t>WebMedia</a:t>
            </a:r>
            <a:r>
              <a:rPr lang="pt-BR" sz="1800" smtClean="0">
                <a:solidFill>
                  <a:schemeClr val="accent1">
                    <a:lumMod val="75000"/>
                  </a:schemeClr>
                </a:solidFill>
              </a:rPr>
              <a:t>2012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Words</a:t>
            </a:r>
            <a:r>
              <a:rPr lang="pt-BR" dirty="0" smtClean="0"/>
              <a:t> </a:t>
            </a:r>
            <a:r>
              <a:rPr lang="pt-BR" dirty="0" err="1" smtClean="0"/>
              <a:t>Cloud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4" y="692696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Papers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r>
              <a:rPr kumimoji="0" lang="pt-B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Written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in </a:t>
            </a:r>
            <a:r>
              <a:rPr kumimoji="0" lang="pt-B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Portuguese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82752"/>
            <a:ext cx="8640960" cy="509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DDF70CA-99B5-4891-9F17-16A032FCF895}" type="slidenum">
              <a:rPr lang="pt-BR" smtClean="0"/>
              <a:pPr/>
              <a:t>33</a:t>
            </a:fld>
            <a:endParaRPr lang="pt-BR"/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pt-BR" smtClean="0"/>
              <a:t>WebMedia</a:t>
            </a:r>
            <a:r>
              <a:rPr lang="pt-BR" sz="1800" smtClean="0">
                <a:solidFill>
                  <a:schemeClr val="accent1">
                    <a:lumMod val="75000"/>
                  </a:schemeClr>
                </a:solidFill>
              </a:rPr>
              <a:t>2012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22313" y="5433243"/>
            <a:ext cx="7772400" cy="1362075"/>
          </a:xfrm>
        </p:spPr>
        <p:txBody>
          <a:bodyPr/>
          <a:lstStyle/>
          <a:p>
            <a:r>
              <a:rPr lang="pt-BR" dirty="0" err="1" smtClean="0"/>
              <a:t>Webmedia´s</a:t>
            </a:r>
            <a:r>
              <a:rPr lang="pt-BR" dirty="0" smtClean="0"/>
              <a:t> </a:t>
            </a:r>
            <a:r>
              <a:rPr lang="pt-BR" dirty="0" err="1" smtClean="0"/>
              <a:t>IMpact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722313" y="3933056"/>
            <a:ext cx="7772400" cy="1500187"/>
          </a:xfrm>
        </p:spPr>
        <p:txBody>
          <a:bodyPr/>
          <a:lstStyle/>
          <a:p>
            <a:r>
              <a:rPr lang="pt-BR" dirty="0" err="1" smtClean="0"/>
              <a:t>Step</a:t>
            </a:r>
            <a:r>
              <a:rPr lang="pt-BR" dirty="0" smtClean="0"/>
              <a:t> </a:t>
            </a:r>
            <a:r>
              <a:rPr lang="pt-BR" dirty="0" err="1" smtClean="0"/>
              <a:t>Three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WebMedia´s</a:t>
            </a:r>
            <a:r>
              <a:rPr lang="pt-BR" dirty="0" smtClean="0"/>
              <a:t>  </a:t>
            </a:r>
            <a:r>
              <a:rPr lang="pt-BR" dirty="0" err="1" smtClean="0"/>
              <a:t>H-Index</a:t>
            </a:r>
            <a:r>
              <a:rPr lang="pt-BR" dirty="0" smtClean="0"/>
              <a:t>  (1/2)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Quallis</a:t>
            </a:r>
            <a:r>
              <a:rPr lang="pt-BR" dirty="0" smtClean="0"/>
              <a:t>-CC: B3</a:t>
            </a:r>
          </a:p>
          <a:p>
            <a:r>
              <a:rPr lang="pt-BR" dirty="0" err="1" smtClean="0"/>
              <a:t>H-Index</a:t>
            </a:r>
            <a:r>
              <a:rPr lang="pt-BR" dirty="0" smtClean="0"/>
              <a:t>	</a:t>
            </a:r>
          </a:p>
          <a:p>
            <a:r>
              <a:rPr lang="pt-BR" dirty="0" err="1" smtClean="0"/>
              <a:t>Shine</a:t>
            </a:r>
            <a:endParaRPr lang="pt-BR" dirty="0" smtClean="0"/>
          </a:p>
          <a:p>
            <a:pPr lvl="1"/>
            <a:r>
              <a:rPr lang="pt-BR" dirty="0" smtClean="0"/>
              <a:t>http://shine.icomp.ufam.edu.br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356991"/>
            <a:ext cx="5112568" cy="3075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DDF70CA-99B5-4891-9F17-16A032FCF895}" type="slidenum">
              <a:rPr lang="pt-BR" smtClean="0"/>
              <a:pPr/>
              <a:t>35</a:t>
            </a:fld>
            <a:endParaRPr lang="pt-BR"/>
          </a:p>
        </p:txBody>
      </p:sp>
      <p:sp>
        <p:nvSpPr>
          <p:cNvPr id="8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pt-BR" smtClean="0"/>
              <a:t>WebMedia</a:t>
            </a:r>
            <a:r>
              <a:rPr lang="pt-BR" sz="1800" smtClean="0">
                <a:solidFill>
                  <a:schemeClr val="accent1">
                    <a:lumMod val="75000"/>
                  </a:schemeClr>
                </a:solidFill>
              </a:rPr>
              <a:t>2012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WebMedia´s</a:t>
            </a:r>
            <a:r>
              <a:rPr lang="pt-BR" dirty="0" smtClean="0"/>
              <a:t>  </a:t>
            </a:r>
            <a:r>
              <a:rPr lang="pt-BR" dirty="0" err="1" smtClean="0"/>
              <a:t>H-Index</a:t>
            </a:r>
            <a:r>
              <a:rPr lang="pt-BR" dirty="0" smtClean="0"/>
              <a:t> (2/2)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WebMedia</a:t>
            </a:r>
            <a:r>
              <a:rPr lang="pt-BR" dirty="0" smtClean="0"/>
              <a:t> </a:t>
            </a:r>
            <a:r>
              <a:rPr lang="pt-BR" dirty="0" err="1" smtClean="0"/>
              <a:t>issues</a:t>
            </a:r>
            <a:r>
              <a:rPr lang="pt-BR" dirty="0" smtClean="0"/>
              <a:t>:</a:t>
            </a:r>
          </a:p>
          <a:p>
            <a:pPr lvl="1"/>
            <a:r>
              <a:rPr lang="pt-BR" dirty="0" err="1" smtClean="0"/>
              <a:t>Several</a:t>
            </a:r>
            <a:r>
              <a:rPr lang="pt-BR" dirty="0" smtClean="0"/>
              <a:t> </a:t>
            </a:r>
            <a:r>
              <a:rPr lang="pt-BR" dirty="0" err="1" smtClean="0"/>
              <a:t>names</a:t>
            </a:r>
            <a:r>
              <a:rPr lang="pt-BR" dirty="0" smtClean="0"/>
              <a:t>: WOSH, </a:t>
            </a:r>
            <a:r>
              <a:rPr lang="pt-BR" dirty="0" err="1" smtClean="0"/>
              <a:t>SBMídia</a:t>
            </a:r>
            <a:r>
              <a:rPr lang="pt-BR" dirty="0" smtClean="0"/>
              <a:t>, </a:t>
            </a:r>
            <a:r>
              <a:rPr lang="pt-BR" dirty="0" err="1" smtClean="0"/>
              <a:t>Webmídia</a:t>
            </a:r>
            <a:r>
              <a:rPr lang="pt-BR" dirty="0" smtClean="0"/>
              <a:t>, </a:t>
            </a:r>
            <a:r>
              <a:rPr lang="pt-BR" dirty="0" err="1" smtClean="0"/>
              <a:t>Webmedia</a:t>
            </a:r>
            <a:r>
              <a:rPr lang="pt-BR" dirty="0" smtClean="0"/>
              <a:t>...</a:t>
            </a:r>
          </a:p>
          <a:p>
            <a:pPr lvl="1"/>
            <a:r>
              <a:rPr lang="pt-BR" dirty="0" err="1" smtClean="0"/>
              <a:t>Older</a:t>
            </a:r>
            <a:r>
              <a:rPr lang="pt-BR" dirty="0" smtClean="0"/>
              <a:t> </a:t>
            </a:r>
            <a:r>
              <a:rPr lang="pt-BR" dirty="0" err="1" smtClean="0"/>
              <a:t>proceedings</a:t>
            </a:r>
            <a:r>
              <a:rPr lang="pt-BR" dirty="0" smtClean="0"/>
              <a:t> are </a:t>
            </a:r>
            <a:r>
              <a:rPr lang="pt-BR" dirty="0" err="1" smtClean="0"/>
              <a:t>not</a:t>
            </a:r>
            <a:r>
              <a:rPr lang="pt-BR" dirty="0" smtClean="0"/>
              <a:t> online...</a:t>
            </a:r>
          </a:p>
          <a:p>
            <a:pPr lvl="1"/>
            <a:r>
              <a:rPr lang="pt-BR" dirty="0" err="1" smtClean="0"/>
              <a:t>Portuguese</a:t>
            </a:r>
            <a:r>
              <a:rPr lang="pt-BR" dirty="0" smtClean="0"/>
              <a:t>...</a:t>
            </a:r>
          </a:p>
          <a:p>
            <a:pPr lvl="1"/>
            <a:endParaRPr lang="pt-BR" dirty="0"/>
          </a:p>
          <a:p>
            <a:r>
              <a:rPr lang="pt-BR" dirty="0" err="1" smtClean="0"/>
              <a:t>What</a:t>
            </a:r>
            <a:r>
              <a:rPr lang="pt-BR" dirty="0" smtClean="0"/>
              <a:t> </a:t>
            </a:r>
            <a:r>
              <a:rPr lang="pt-BR" dirty="0" err="1" smtClean="0"/>
              <a:t>we</a:t>
            </a:r>
            <a:r>
              <a:rPr lang="pt-BR" dirty="0" smtClean="0"/>
              <a:t> </a:t>
            </a:r>
            <a:r>
              <a:rPr lang="pt-BR" dirty="0" err="1" smtClean="0"/>
              <a:t>could</a:t>
            </a:r>
            <a:r>
              <a:rPr lang="pt-BR" dirty="0" smtClean="0"/>
              <a:t> do?</a:t>
            </a:r>
          </a:p>
          <a:p>
            <a:pPr lvl="1"/>
            <a:r>
              <a:rPr lang="pt-BR" dirty="0" err="1" smtClean="0"/>
              <a:t>Put</a:t>
            </a:r>
            <a:r>
              <a:rPr lang="pt-BR" dirty="0" smtClean="0"/>
              <a:t> </a:t>
            </a:r>
            <a:r>
              <a:rPr lang="pt-BR" dirty="0" err="1" smtClean="0"/>
              <a:t>older</a:t>
            </a:r>
            <a:r>
              <a:rPr lang="pt-BR" dirty="0" smtClean="0"/>
              <a:t> </a:t>
            </a:r>
            <a:r>
              <a:rPr lang="pt-BR" dirty="0" err="1" smtClean="0"/>
              <a:t>proceedings</a:t>
            </a:r>
            <a:r>
              <a:rPr lang="pt-BR" dirty="0" smtClean="0"/>
              <a:t> online...</a:t>
            </a:r>
          </a:p>
          <a:p>
            <a:pPr lvl="1"/>
            <a:r>
              <a:rPr lang="pt-BR" dirty="0" err="1" smtClean="0"/>
              <a:t>English</a:t>
            </a:r>
            <a:r>
              <a:rPr lang="pt-BR" dirty="0" smtClean="0"/>
              <a:t> ONLY..</a:t>
            </a:r>
          </a:p>
          <a:p>
            <a:pPr lvl="1">
              <a:buNone/>
            </a:pPr>
            <a:endParaRPr lang="pt-BR" dirty="0"/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DDF70CA-99B5-4891-9F17-16A032FCF895}" type="slidenum">
              <a:rPr lang="pt-BR" smtClean="0"/>
              <a:pPr/>
              <a:t>36</a:t>
            </a:fld>
            <a:endParaRPr lang="pt-BR"/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pt-BR" smtClean="0"/>
              <a:t>WebMedia</a:t>
            </a:r>
            <a:r>
              <a:rPr lang="pt-BR" sz="1800" smtClean="0">
                <a:solidFill>
                  <a:schemeClr val="accent1">
                    <a:lumMod val="75000"/>
                  </a:schemeClr>
                </a:solidFill>
              </a:rPr>
              <a:t>2012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22313" y="5451301"/>
            <a:ext cx="7772400" cy="1362075"/>
          </a:xfrm>
        </p:spPr>
        <p:txBody>
          <a:bodyPr/>
          <a:lstStyle/>
          <a:p>
            <a:r>
              <a:rPr lang="pt-BR" dirty="0" err="1" smtClean="0"/>
              <a:t>Concluding</a:t>
            </a:r>
            <a:r>
              <a:rPr lang="pt-BR" dirty="0" smtClean="0"/>
              <a:t>...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722313" y="3951114"/>
            <a:ext cx="7772400" cy="1500187"/>
          </a:xfrm>
        </p:spPr>
        <p:txBody>
          <a:bodyPr/>
          <a:lstStyle/>
          <a:p>
            <a:r>
              <a:rPr lang="pt-BR" dirty="0" smtClean="0"/>
              <a:t>Final </a:t>
            </a:r>
            <a:r>
              <a:rPr lang="pt-BR" dirty="0" err="1" smtClean="0"/>
              <a:t>Step</a:t>
            </a: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acknowledgments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WebMedia</a:t>
            </a:r>
            <a:r>
              <a:rPr lang="pt-BR" dirty="0" smtClean="0"/>
              <a:t> 2012 </a:t>
            </a:r>
          </a:p>
          <a:p>
            <a:pPr lvl="1"/>
            <a:r>
              <a:rPr lang="pt-BR" dirty="0" smtClean="0"/>
              <a:t>Maria da Graça Pimentel</a:t>
            </a:r>
          </a:p>
          <a:p>
            <a:pPr lvl="1"/>
            <a:r>
              <a:rPr lang="pt-BR" dirty="0" smtClean="0"/>
              <a:t>Graça </a:t>
            </a:r>
            <a:r>
              <a:rPr lang="pt-BR" dirty="0" err="1" smtClean="0"/>
              <a:t>Bressan</a:t>
            </a:r>
            <a:endParaRPr lang="pt-BR" dirty="0" smtClean="0"/>
          </a:p>
          <a:p>
            <a:pPr lvl="1"/>
            <a:r>
              <a:rPr lang="pt-BR" dirty="0" smtClean="0"/>
              <a:t>Regina Melo</a:t>
            </a:r>
          </a:p>
          <a:p>
            <a:r>
              <a:rPr lang="pt-BR" dirty="0" err="1" smtClean="0"/>
              <a:t>GREat</a:t>
            </a:r>
            <a:r>
              <a:rPr lang="pt-BR" dirty="0" smtClean="0"/>
              <a:t> </a:t>
            </a:r>
            <a:r>
              <a:rPr lang="pt-BR" dirty="0" err="1" smtClean="0"/>
              <a:t>Team</a:t>
            </a:r>
            <a:endParaRPr lang="pt-BR" dirty="0" smtClean="0"/>
          </a:p>
          <a:p>
            <a:pPr lvl="1"/>
            <a:r>
              <a:rPr lang="pt-BR" dirty="0" smtClean="0"/>
              <a:t>Ricardo Viana</a:t>
            </a:r>
          </a:p>
          <a:p>
            <a:pPr lvl="1"/>
            <a:r>
              <a:rPr lang="pt-BR" dirty="0" smtClean="0"/>
              <a:t>Paulo Arthur</a:t>
            </a:r>
          </a:p>
          <a:p>
            <a:r>
              <a:rPr lang="pt-BR" dirty="0" err="1" smtClean="0"/>
              <a:t>Senior</a:t>
            </a:r>
            <a:r>
              <a:rPr lang="pt-BR" dirty="0" smtClean="0"/>
              <a:t> </a:t>
            </a:r>
            <a:r>
              <a:rPr lang="pt-BR" dirty="0" err="1" smtClean="0"/>
              <a:t>Webmedia</a:t>
            </a:r>
            <a:r>
              <a:rPr lang="pt-BR" dirty="0" smtClean="0"/>
              <a:t> </a:t>
            </a:r>
            <a:r>
              <a:rPr lang="pt-BR" dirty="0" err="1" smtClean="0"/>
              <a:t>researchers</a:t>
            </a:r>
            <a:endParaRPr lang="pt-BR" dirty="0" smtClean="0"/>
          </a:p>
          <a:p>
            <a:pPr lvl="1"/>
            <a:r>
              <a:rPr lang="pt-BR" dirty="0" err="1" smtClean="0"/>
              <a:t>Valdeni</a:t>
            </a:r>
            <a:r>
              <a:rPr lang="pt-BR" dirty="0" smtClean="0"/>
              <a:t> Lima, Cesar Teixeira, Celso </a:t>
            </a:r>
            <a:r>
              <a:rPr lang="pt-BR" dirty="0" err="1" smtClean="0"/>
              <a:t>Saibel</a:t>
            </a:r>
            <a:r>
              <a:rPr lang="pt-BR" dirty="0" smtClean="0"/>
              <a:t>, Valter </a:t>
            </a:r>
            <a:r>
              <a:rPr lang="pt-BR" dirty="0" err="1" smtClean="0"/>
              <a:t>Roesler</a:t>
            </a:r>
            <a:r>
              <a:rPr lang="pt-BR" dirty="0" smtClean="0"/>
              <a:t>, ...</a:t>
            </a:r>
          </a:p>
          <a:p>
            <a:pPr lvl="1"/>
            <a:endParaRPr lang="pt-BR" dirty="0"/>
          </a:p>
        </p:txBody>
      </p:sp>
      <p:sp>
        <p:nvSpPr>
          <p:cNvPr id="7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DDF70CA-99B5-4891-9F17-16A032FCF895}" type="slidenum">
              <a:rPr lang="pt-BR" smtClean="0"/>
              <a:pPr/>
              <a:t>38</a:t>
            </a:fld>
            <a:endParaRPr lang="pt-BR"/>
          </a:p>
        </p:txBody>
      </p:sp>
      <p:sp>
        <p:nvSpPr>
          <p:cNvPr id="8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pt-BR" smtClean="0"/>
              <a:t>WebMedia</a:t>
            </a:r>
            <a:r>
              <a:rPr lang="pt-BR" sz="1800" smtClean="0">
                <a:solidFill>
                  <a:schemeClr val="accent1">
                    <a:lumMod val="75000"/>
                  </a:schemeClr>
                </a:solidFill>
              </a:rPr>
              <a:t>2012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Contact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Fernando Trinta</a:t>
            </a:r>
          </a:p>
          <a:p>
            <a:pPr lvl="1"/>
            <a:r>
              <a:rPr lang="pt-BR" dirty="0" err="1" smtClean="0"/>
              <a:t>Computer</a:t>
            </a:r>
            <a:r>
              <a:rPr lang="pt-BR" dirty="0" smtClean="0"/>
              <a:t> Networks, Software </a:t>
            </a:r>
            <a:r>
              <a:rPr lang="pt-BR" dirty="0" err="1" smtClean="0"/>
              <a:t>Engineering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Systems Research </a:t>
            </a:r>
            <a:r>
              <a:rPr lang="pt-BR" dirty="0" err="1" smtClean="0"/>
              <a:t>Group</a:t>
            </a:r>
            <a:r>
              <a:rPr lang="pt-BR" dirty="0" smtClean="0"/>
              <a:t> (</a:t>
            </a:r>
            <a:r>
              <a:rPr lang="pt-BR" dirty="0" smtClean="0">
                <a:hlinkClick r:id="rId2"/>
              </a:rPr>
              <a:t>www.great.ufc.br</a:t>
            </a:r>
            <a:r>
              <a:rPr lang="pt-BR" dirty="0" smtClean="0"/>
              <a:t>)</a:t>
            </a:r>
          </a:p>
          <a:p>
            <a:pPr lvl="1"/>
            <a:r>
              <a:rPr lang="pt-BR" dirty="0" err="1" smtClean="0"/>
              <a:t>MSc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PHd</a:t>
            </a:r>
            <a:r>
              <a:rPr lang="pt-BR" dirty="0" smtClean="0"/>
              <a:t> </a:t>
            </a:r>
            <a:r>
              <a:rPr lang="pt-BR" dirty="0" err="1" smtClean="0"/>
              <a:t>Program</a:t>
            </a:r>
            <a:r>
              <a:rPr lang="pt-BR" dirty="0" smtClean="0"/>
              <a:t> in </a:t>
            </a:r>
            <a:r>
              <a:rPr lang="pt-BR" dirty="0" err="1" smtClean="0"/>
              <a:t>Computer</a:t>
            </a:r>
            <a:r>
              <a:rPr lang="pt-BR" dirty="0" smtClean="0"/>
              <a:t> </a:t>
            </a:r>
            <a:r>
              <a:rPr lang="pt-BR" dirty="0" err="1" smtClean="0"/>
              <a:t>Science</a:t>
            </a:r>
            <a:r>
              <a:rPr lang="pt-BR" dirty="0" smtClean="0"/>
              <a:t> – UFC (</a:t>
            </a:r>
            <a:r>
              <a:rPr lang="pt-BR" dirty="0" smtClean="0">
                <a:hlinkClick r:id="rId3"/>
              </a:rPr>
              <a:t>www.mdcc.ufc.br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http://www.lia.ufc.br/~fernando.trinta</a:t>
            </a:r>
          </a:p>
          <a:p>
            <a:pPr lvl="2"/>
            <a:endParaRPr lang="pt-BR" dirty="0"/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DDF70CA-99B5-4891-9F17-16A032FCF895}" type="slidenum">
              <a:rPr lang="pt-BR" smtClean="0"/>
              <a:pPr/>
              <a:t>39</a:t>
            </a:fld>
            <a:endParaRPr lang="pt-BR"/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pt-BR" smtClean="0"/>
              <a:t>WebMedia</a:t>
            </a:r>
            <a:r>
              <a:rPr lang="pt-BR" sz="1800" smtClean="0">
                <a:solidFill>
                  <a:schemeClr val="accent1">
                    <a:lumMod val="75000"/>
                  </a:schemeClr>
                </a:solidFill>
              </a:rPr>
              <a:t>2012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16" descr="http://www.aracatinet.com/wp-content/uploads/2009/09/Mucuripe_Fortaleza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69601">
            <a:off x="5628888" y="4327924"/>
            <a:ext cx="3054389" cy="1781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 descr="http://3.bp.blogspot.com/-cNo3COaP83I/T1YVo5zA4yI/AAAAAAAAAwg/-sq6cbpzhgE/s1600/reitor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1285">
            <a:off x="997676" y="4472692"/>
            <a:ext cx="2328867" cy="155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loco942A_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252"/>
          <a:stretch/>
        </p:blipFill>
        <p:spPr bwMode="auto">
          <a:xfrm>
            <a:off x="3203848" y="4531556"/>
            <a:ext cx="2809699" cy="1651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I Workshop </a:t>
            </a:r>
            <a:r>
              <a:rPr lang="pt-BR" sz="2800" dirty="0" err="1" smtClean="0"/>
              <a:t>on</a:t>
            </a:r>
            <a:r>
              <a:rPr lang="pt-BR" sz="2800" dirty="0" smtClean="0"/>
              <a:t> Multimedia </a:t>
            </a:r>
            <a:r>
              <a:rPr lang="pt-BR" sz="2800" dirty="0" err="1" smtClean="0"/>
              <a:t>and</a:t>
            </a:r>
            <a:r>
              <a:rPr lang="pt-BR" sz="2800" dirty="0" smtClean="0"/>
              <a:t> </a:t>
            </a:r>
            <a:r>
              <a:rPr lang="pt-BR" sz="2800" dirty="0" err="1" smtClean="0"/>
              <a:t>HyperMedia</a:t>
            </a:r>
            <a:r>
              <a:rPr lang="pt-BR" sz="2800" dirty="0" smtClean="0"/>
              <a:t> Systems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PROTEM-CC</a:t>
            </a:r>
          </a:p>
          <a:p>
            <a:r>
              <a:rPr lang="pt-BR" dirty="0" err="1" smtClean="0"/>
              <a:t>Two</a:t>
            </a:r>
            <a:r>
              <a:rPr lang="pt-BR" dirty="0" smtClean="0"/>
              <a:t> </a:t>
            </a:r>
            <a:r>
              <a:rPr lang="pt-BR" dirty="0" err="1" smtClean="0"/>
              <a:t>projects</a:t>
            </a:r>
            <a:r>
              <a:rPr lang="pt-BR" dirty="0" smtClean="0"/>
              <a:t>:</a:t>
            </a:r>
          </a:p>
          <a:p>
            <a:pPr lvl="1"/>
            <a:r>
              <a:rPr lang="pt-BR" dirty="0" err="1" smtClean="0"/>
              <a:t>HyperProp</a:t>
            </a:r>
            <a:r>
              <a:rPr lang="pt-BR" dirty="0" smtClean="0"/>
              <a:t>: </a:t>
            </a:r>
          </a:p>
          <a:p>
            <a:pPr lvl="2"/>
            <a:r>
              <a:rPr lang="pt-BR" dirty="0" smtClean="0"/>
              <a:t>Open </a:t>
            </a:r>
            <a:r>
              <a:rPr lang="pt-BR" dirty="0" err="1" smtClean="0"/>
              <a:t>Hypermedia</a:t>
            </a:r>
            <a:r>
              <a:rPr lang="pt-BR" dirty="0" smtClean="0"/>
              <a:t> Systems</a:t>
            </a:r>
            <a:br>
              <a:rPr lang="pt-BR" dirty="0" smtClean="0"/>
            </a:br>
            <a:r>
              <a:rPr lang="pt-BR" dirty="0" err="1" smtClean="0"/>
              <a:t>and</a:t>
            </a:r>
            <a:r>
              <a:rPr lang="pt-BR" dirty="0" smtClean="0"/>
              <a:t> Applications</a:t>
            </a:r>
          </a:p>
          <a:p>
            <a:pPr lvl="3"/>
            <a:r>
              <a:rPr lang="pt-BR" dirty="0" err="1" smtClean="0"/>
              <a:t>Coord</a:t>
            </a:r>
            <a:r>
              <a:rPr lang="pt-BR" dirty="0" smtClean="0"/>
              <a:t>: Luiz Fernando </a:t>
            </a:r>
            <a:br>
              <a:rPr lang="pt-BR" dirty="0" smtClean="0"/>
            </a:br>
            <a:r>
              <a:rPr lang="pt-BR" dirty="0" smtClean="0"/>
              <a:t>              Soares (</a:t>
            </a:r>
            <a:r>
              <a:rPr lang="pt-BR" dirty="0" err="1" smtClean="0"/>
              <a:t>PUCRio</a:t>
            </a:r>
            <a:r>
              <a:rPr lang="pt-BR" dirty="0" smtClean="0"/>
              <a:t>)</a:t>
            </a:r>
          </a:p>
          <a:p>
            <a:pPr lvl="3"/>
            <a:endParaRPr lang="pt-BR" dirty="0" smtClean="0"/>
          </a:p>
          <a:p>
            <a:pPr lvl="1"/>
            <a:r>
              <a:rPr lang="pt-BR" dirty="0" err="1" smtClean="0"/>
              <a:t>SMmD</a:t>
            </a:r>
            <a:r>
              <a:rPr lang="pt-BR" dirty="0" smtClean="0"/>
              <a:t>: </a:t>
            </a:r>
            <a:r>
              <a:rPr lang="pt-BR" dirty="0" err="1" smtClean="0"/>
              <a:t>Distributed</a:t>
            </a:r>
            <a:r>
              <a:rPr lang="pt-BR" dirty="0" smtClean="0"/>
              <a:t> Multimedia </a:t>
            </a:r>
            <a:br>
              <a:rPr lang="pt-BR" dirty="0" smtClean="0"/>
            </a:br>
            <a:r>
              <a:rPr lang="pt-BR" dirty="0" smtClean="0"/>
              <a:t>               Systems: </a:t>
            </a:r>
            <a:r>
              <a:rPr lang="pt-BR" dirty="0" err="1" smtClean="0"/>
              <a:t>Support</a:t>
            </a:r>
            <a:r>
              <a:rPr lang="pt-BR" dirty="0" smtClean="0"/>
              <a:t>, </a:t>
            </a:r>
            <a:r>
              <a:rPr lang="pt-BR" dirty="0" err="1" smtClean="0"/>
              <a:t>infrastructure</a:t>
            </a:r>
            <a:r>
              <a:rPr lang="pt-BR" dirty="0" smtClean="0"/>
              <a:t> &amp; applications</a:t>
            </a:r>
          </a:p>
          <a:p>
            <a:pPr lvl="2"/>
            <a:r>
              <a:rPr lang="pt-BR" dirty="0" smtClean="0"/>
              <a:t>Cesar Teixeira (UFSCar)</a:t>
            </a:r>
          </a:p>
          <a:p>
            <a:pPr lvl="2"/>
            <a:endParaRPr lang="pt-BR" dirty="0" smtClean="0"/>
          </a:p>
          <a:p>
            <a:pPr lvl="1"/>
            <a:r>
              <a:rPr lang="pt-BR" dirty="0" smtClean="0"/>
              <a:t>Local </a:t>
            </a:r>
            <a:r>
              <a:rPr lang="pt-BR" dirty="0" err="1" smtClean="0"/>
              <a:t>Coordination</a:t>
            </a:r>
            <a:r>
              <a:rPr lang="pt-BR" dirty="0" smtClean="0"/>
              <a:t>: Maria da Graça Pimentel </a:t>
            </a:r>
          </a:p>
          <a:p>
            <a:pPr lvl="1"/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4" y="692696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ICMC-USP – São Carlos/SP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– 1995, Jul 7</a:t>
            </a:r>
            <a:r>
              <a:rPr lang="pt-BR" sz="2000" b="1" baseline="30000" dirty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+mj-ea"/>
                <a:cs typeface="+mj-cs"/>
              </a:rPr>
              <a:t>th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-8</a:t>
            </a:r>
            <a:r>
              <a:rPr kumimoji="0" lang="pt-B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th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DDF70CA-99B5-4891-9F17-16A032FCF895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pt-BR" smtClean="0"/>
              <a:t>WebMedia</a:t>
            </a:r>
            <a:r>
              <a:rPr lang="pt-BR" sz="1800" smtClean="0">
                <a:solidFill>
                  <a:schemeClr val="accent1">
                    <a:lumMod val="75000"/>
                  </a:schemeClr>
                </a:solidFill>
              </a:rPr>
              <a:t>2012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Picture 2" descr="C:\Users\audiovisual\Downloads\anais\digitalizar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796136" y="1412776"/>
            <a:ext cx="1978157" cy="2737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II Workshop </a:t>
            </a:r>
            <a:r>
              <a:rPr lang="pt-BR" sz="2800" dirty="0" err="1" smtClean="0"/>
              <a:t>on</a:t>
            </a:r>
            <a:r>
              <a:rPr lang="pt-BR" sz="2800" dirty="0" smtClean="0"/>
              <a:t> Multimedia </a:t>
            </a:r>
            <a:r>
              <a:rPr lang="pt-BR" sz="2800" dirty="0" err="1" smtClean="0"/>
              <a:t>and</a:t>
            </a:r>
            <a:r>
              <a:rPr lang="pt-BR" sz="2800" dirty="0" smtClean="0"/>
              <a:t> </a:t>
            </a:r>
            <a:r>
              <a:rPr lang="pt-BR" sz="2800" dirty="0" err="1" smtClean="0"/>
              <a:t>HyperMedia</a:t>
            </a:r>
            <a:r>
              <a:rPr lang="pt-BR" sz="2800" dirty="0" smtClean="0"/>
              <a:t> Systems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Local </a:t>
            </a:r>
            <a:r>
              <a:rPr lang="pt-BR" dirty="0" err="1" smtClean="0"/>
              <a:t>Chair</a:t>
            </a:r>
            <a:r>
              <a:rPr lang="pt-BR" dirty="0" smtClean="0"/>
              <a:t>: Mauro Oliveira (CEFET)  &amp; </a:t>
            </a:r>
            <a:r>
              <a:rPr lang="pt-BR" dirty="0" err="1" smtClean="0"/>
              <a:t>Rossana</a:t>
            </a:r>
            <a:r>
              <a:rPr lang="pt-BR" dirty="0" smtClean="0"/>
              <a:t> Andrade(UFC)</a:t>
            </a:r>
          </a:p>
          <a:p>
            <a:r>
              <a:rPr lang="pt-BR" dirty="0" smtClean="0"/>
              <a:t>PC </a:t>
            </a:r>
            <a:r>
              <a:rPr lang="pt-BR" dirty="0" err="1" smtClean="0"/>
              <a:t>Chair</a:t>
            </a:r>
            <a:r>
              <a:rPr lang="pt-BR" dirty="0" smtClean="0"/>
              <a:t>: José </a:t>
            </a:r>
            <a:r>
              <a:rPr lang="pt-BR" dirty="0" err="1" smtClean="0"/>
              <a:t>Valdeni</a:t>
            </a:r>
            <a:r>
              <a:rPr lang="pt-BR" dirty="0" smtClean="0"/>
              <a:t> de Lima (UFRGS)</a:t>
            </a:r>
          </a:p>
          <a:p>
            <a:pPr lvl="1"/>
            <a:r>
              <a:rPr lang="pt-BR" dirty="0" err="1" smtClean="0"/>
              <a:t>Jointly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Brazilian</a:t>
            </a:r>
            <a:r>
              <a:rPr lang="pt-BR" dirty="0" smtClean="0"/>
              <a:t> </a:t>
            </a:r>
            <a:r>
              <a:rPr lang="pt-BR" dirty="0" err="1" smtClean="0"/>
              <a:t>Symposium</a:t>
            </a:r>
            <a:r>
              <a:rPr lang="pt-BR" dirty="0" smtClean="0"/>
              <a:t> </a:t>
            </a:r>
            <a:r>
              <a:rPr lang="pt-BR" dirty="0" err="1" smtClean="0"/>
              <a:t>on</a:t>
            </a:r>
            <a:r>
              <a:rPr lang="pt-BR" dirty="0" smtClean="0"/>
              <a:t> </a:t>
            </a:r>
            <a:r>
              <a:rPr lang="pt-BR" dirty="0" err="1" smtClean="0"/>
              <a:t>Computer</a:t>
            </a:r>
            <a:r>
              <a:rPr lang="pt-BR" dirty="0" smtClean="0"/>
              <a:t> Networks</a:t>
            </a:r>
          </a:p>
          <a:p>
            <a:pPr lvl="1"/>
            <a:r>
              <a:rPr lang="pt-BR" dirty="0" smtClean="0"/>
              <a:t>1</a:t>
            </a:r>
            <a:r>
              <a:rPr lang="pt-BR" baseline="30000" dirty="0" smtClean="0"/>
              <a:t>st</a:t>
            </a:r>
            <a:r>
              <a:rPr lang="pt-BR" dirty="0" smtClean="0"/>
              <a:t>  </a:t>
            </a:r>
            <a:r>
              <a:rPr lang="pt-BR" dirty="0" err="1" smtClean="0"/>
              <a:t>Call</a:t>
            </a:r>
            <a:r>
              <a:rPr lang="pt-BR" dirty="0" smtClean="0"/>
              <a:t> for </a:t>
            </a:r>
            <a:r>
              <a:rPr lang="pt-BR" dirty="0" err="1" smtClean="0"/>
              <a:t>Papers</a:t>
            </a:r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4" y="692696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+mj-ea"/>
                <a:cs typeface="+mj-cs"/>
              </a:rPr>
              <a:t>CEFET/UECE/UFC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– Fortaleza/CE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– 1996, Jul 7</a:t>
            </a:r>
            <a:r>
              <a:rPr lang="pt-BR" sz="2000" b="1" baseline="30000" dirty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+mj-ea"/>
                <a:cs typeface="+mj-cs"/>
              </a:rPr>
              <a:t>th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-8</a:t>
            </a:r>
            <a:r>
              <a:rPr kumimoji="0" lang="pt-B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th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467544" y="3598520"/>
            <a:ext cx="8205553" cy="2710800"/>
            <a:chOff x="467544" y="3068960"/>
            <a:chExt cx="8205553" cy="2710800"/>
          </a:xfrm>
        </p:grpSpPr>
        <p:pic>
          <p:nvPicPr>
            <p:cNvPr id="1026" name="Picture 2" descr="C:\Users\audiovisual\Downloads\resfotoswebmediaspassados\Chamada1TrabalhosWOSH9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068960"/>
              <a:ext cx="1908834" cy="27089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7" name="Picture 3" descr="C:\Users\audiovisual\Downloads\resfotoswebmediaspassados\Chamada2TrabalhosWOSH9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54893" y="3068960"/>
              <a:ext cx="1910159" cy="2710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8" name="Picture 4" descr="C:\Users\audiovisual\Downloads\resfotoswebmediaspassados\Chamada3TrabalhosWOSH9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3567" y="3068960"/>
              <a:ext cx="1910159" cy="2710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9" name="Picture 5" descr="C:\Users\audiovisual\Downloads\resfotoswebmediaspassados\Chamada4TrabalhosWOSH96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32240" y="3068960"/>
              <a:ext cx="1940857" cy="2710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DDF70CA-99B5-4891-9F17-16A032FCF895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10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pt-BR" dirty="0" smtClean="0"/>
              <a:t>WebMedia</a:t>
            </a: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2012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2" descr="C:\Users\audiovisual\Downloads\icone_mileston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3110483"/>
            <a:ext cx="390525" cy="39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udiovisual\Downloads\resfotoswebmediaspassados\Chamada1TrabalhosWOSH96.jpg"/>
          <p:cNvPicPr>
            <a:picLocks noChangeAspect="1" noChangeArrowheads="1"/>
          </p:cNvPicPr>
          <p:nvPr/>
        </p:nvPicPr>
        <p:blipFill>
          <a:blip r:embed="rId2" cstate="print"/>
          <a:srcRect l="8249" t="9134" r="11619" b="23606"/>
          <a:stretch>
            <a:fillRect/>
          </a:stretch>
        </p:blipFill>
        <p:spPr bwMode="auto">
          <a:xfrm>
            <a:off x="2017049" y="280768"/>
            <a:ext cx="5363263" cy="63885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70CA-99B5-4891-9F17-16A032FCF895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5123" name="Picture 3" descr="C:\Users\audiovisual\Downloads\resfotoswebmediaspassados\Chamada3TrabalhosWOSH96.jpg"/>
          <p:cNvPicPr>
            <a:picLocks noChangeAspect="1" noChangeArrowheads="1"/>
          </p:cNvPicPr>
          <p:nvPr/>
        </p:nvPicPr>
        <p:blipFill>
          <a:blip r:embed="rId2" cstate="print"/>
          <a:srcRect t="8161" b="18394"/>
          <a:stretch>
            <a:fillRect/>
          </a:stretch>
        </p:blipFill>
        <p:spPr bwMode="auto">
          <a:xfrm>
            <a:off x="1763688" y="445974"/>
            <a:ext cx="5832648" cy="60793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Special Commission of Multimedia and Hypermedia Systems</a:t>
            </a:r>
            <a:endParaRPr lang="pt-BR" sz="32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Petition</a:t>
            </a:r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70CA-99B5-4891-9F17-16A032FCF895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5" name="Picture 2" descr="C:\Users\audiovisual\Downloads\resfotoswebmediaspassados\AbaixoAssinado22sociosCriacaoComissa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38132">
            <a:off x="1750622" y="2009789"/>
            <a:ext cx="2751786" cy="42906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3" descr="C:\Users\audiovisual\Downloads\resfotoswebmediaspassados\AtaPresencaFormacaoComissa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55758">
            <a:off x="4363987" y="2097800"/>
            <a:ext cx="3096831" cy="40664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III Workshop </a:t>
            </a:r>
            <a:r>
              <a:rPr lang="pt-BR" sz="2800" dirty="0" err="1" smtClean="0"/>
              <a:t>on</a:t>
            </a:r>
            <a:r>
              <a:rPr lang="pt-BR" sz="2800" dirty="0" smtClean="0"/>
              <a:t> Multimedia </a:t>
            </a:r>
            <a:r>
              <a:rPr lang="pt-BR" sz="2800" dirty="0" err="1" smtClean="0"/>
              <a:t>and</a:t>
            </a:r>
            <a:r>
              <a:rPr lang="pt-BR" sz="2800" dirty="0" smtClean="0"/>
              <a:t> </a:t>
            </a:r>
            <a:r>
              <a:rPr lang="pt-BR" sz="2800" dirty="0" err="1" smtClean="0"/>
              <a:t>HyperMedia</a:t>
            </a:r>
            <a:r>
              <a:rPr lang="pt-BR" sz="2800" dirty="0" smtClean="0"/>
              <a:t> Systems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Local </a:t>
            </a:r>
            <a:r>
              <a:rPr lang="pt-BR" dirty="0" err="1" smtClean="0"/>
              <a:t>Chair</a:t>
            </a:r>
            <a:r>
              <a:rPr lang="pt-BR" dirty="0" smtClean="0"/>
              <a:t>: Maria da Graça Pimentel (ICMC-USP)</a:t>
            </a:r>
          </a:p>
          <a:p>
            <a:r>
              <a:rPr lang="pt-BR" dirty="0" smtClean="0"/>
              <a:t>PC </a:t>
            </a:r>
            <a:r>
              <a:rPr lang="pt-BR" dirty="0" err="1" smtClean="0"/>
              <a:t>Chair</a:t>
            </a:r>
            <a:r>
              <a:rPr lang="pt-BR" dirty="0" smtClean="0"/>
              <a:t>: Luis Fernando Gomes Soares (</a:t>
            </a:r>
            <a:r>
              <a:rPr lang="pt-BR" dirty="0" err="1" smtClean="0"/>
              <a:t>PUC-Rio</a:t>
            </a:r>
            <a:r>
              <a:rPr lang="pt-BR" dirty="0" smtClean="0"/>
              <a:t>)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4" y="692696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ICMC-USP – São Carlos/SP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– 1997, </a:t>
            </a:r>
            <a:r>
              <a:rPr kumimoji="0" lang="pt-BR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May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23</a:t>
            </a:r>
            <a:r>
              <a:rPr lang="pt-BR" sz="2000" b="1" baseline="30000" dirty="0" err="1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+mj-ea"/>
                <a:cs typeface="+mj-cs"/>
              </a:rPr>
              <a:t>rd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-25</a:t>
            </a:r>
            <a:r>
              <a:rPr kumimoji="0" lang="pt-B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th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DDF70CA-99B5-4891-9F17-16A032FCF895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pt-BR" smtClean="0"/>
              <a:t>WebMedia</a:t>
            </a:r>
            <a:r>
              <a:rPr lang="pt-BR" sz="1800" smtClean="0">
                <a:solidFill>
                  <a:schemeClr val="accent1">
                    <a:lumMod val="75000"/>
                  </a:schemeClr>
                </a:solidFill>
              </a:rPr>
              <a:t>2012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Picture 6" descr="C:\Users\audiovisual\Downloads\anais\digitalizar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708920"/>
            <a:ext cx="2332629" cy="3580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1229</Words>
  <Application>Microsoft Office PowerPoint</Application>
  <PresentationFormat>Apresentação na tela (4:3)</PresentationFormat>
  <Paragraphs>361</Paragraphs>
  <Slides>39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Tema do Office</vt:lpstr>
      <vt:lpstr>18th Webmedia Aniversary</vt:lpstr>
      <vt:lpstr>My Agenda</vt:lpstr>
      <vt:lpstr>Reviewing Previous editions</vt:lpstr>
      <vt:lpstr>I Workshop on Multimedia and HyperMedia Systems</vt:lpstr>
      <vt:lpstr>II Workshop on Multimedia and HyperMedia Systems</vt:lpstr>
      <vt:lpstr>Slide 6</vt:lpstr>
      <vt:lpstr>Slide 7</vt:lpstr>
      <vt:lpstr>Special Commission of Multimedia and Hypermedia Systems</vt:lpstr>
      <vt:lpstr>III Workshop on Multimedia and HyperMedia Systems</vt:lpstr>
      <vt:lpstr>IV Brazilian Symposium on Multimedia and HyperMedia Systems</vt:lpstr>
      <vt:lpstr>V Brazilian Symposium on Multimedia and HyperMedia Systems</vt:lpstr>
      <vt:lpstr>VI Brazilian Symposium on Multimedia and HyperMedia Systems</vt:lpstr>
      <vt:lpstr>VII Brazilian Symposium on Multimedia and HyperMedia Systems</vt:lpstr>
      <vt:lpstr>VIII Brazilian Symposium on Multimedia and HyperMedia Systems</vt:lpstr>
      <vt:lpstr>IX Brazilian Symposium on Multimedia Systems and Web</vt:lpstr>
      <vt:lpstr>X Brazilian Symposium on Multimedia Systems and Web</vt:lpstr>
      <vt:lpstr>XI Brazilian Symposium on Multimedia Systems and Web </vt:lpstr>
      <vt:lpstr>XII Brazilian Symposium on Multimedia Systems and Web</vt:lpstr>
      <vt:lpstr>XIII Brazilian Symposium on Multimedia Systems and Web</vt:lpstr>
      <vt:lpstr>XIV Brazilian Symposium on Multimedia Systems and Web </vt:lpstr>
      <vt:lpstr>XV Brazilian Symposium on Multimedia Systems and Web </vt:lpstr>
      <vt:lpstr>XVI Brazilian Symposium on Multimedia Systems and Web</vt:lpstr>
      <vt:lpstr>XVII Brazilian Symposium on Multimedia Systems and Web </vt:lpstr>
      <vt:lpstr>XVIII Workshop on Multimedia and HyperMedia Systems</vt:lpstr>
      <vt:lpstr>Showing some numbers</vt:lpstr>
      <vt:lpstr>Submission x Acceptance</vt:lpstr>
      <vt:lpstr>Acceptance Rate</vt:lpstr>
      <vt:lpstr>PC Growth</vt:lpstr>
      <vt:lpstr>Papers per Reviewer</vt:lpstr>
      <vt:lpstr>More numbers???</vt:lpstr>
      <vt:lpstr>An Web Application...</vt:lpstr>
      <vt:lpstr>Words Cloud </vt:lpstr>
      <vt:lpstr>Words Cloud </vt:lpstr>
      <vt:lpstr>Webmedia´s IMpact</vt:lpstr>
      <vt:lpstr>WebMedia´s  H-Index  (1/2)</vt:lpstr>
      <vt:lpstr>WebMedia´s  H-Index (2/2)</vt:lpstr>
      <vt:lpstr>Concluding...</vt:lpstr>
      <vt:lpstr>acknowledgments</vt:lpstr>
      <vt:lpstr>Contact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18th Webmedia Aniversary</dc:title>
  <dc:creator>audiovisual</dc:creator>
  <cp:lastModifiedBy>fernandotrinta</cp:lastModifiedBy>
  <cp:revision>15</cp:revision>
  <dcterms:created xsi:type="dcterms:W3CDTF">2012-10-15T14:41:15Z</dcterms:created>
  <dcterms:modified xsi:type="dcterms:W3CDTF">2013-03-13T13:05:54Z</dcterms:modified>
</cp:coreProperties>
</file>